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sldIdLst>
    <p:sldId id="372" r:id="rId2"/>
    <p:sldId id="373" r:id="rId3"/>
    <p:sldId id="324" r:id="rId4"/>
    <p:sldId id="354" r:id="rId5"/>
    <p:sldId id="357" r:id="rId6"/>
    <p:sldId id="356" r:id="rId7"/>
    <p:sldId id="359" r:id="rId8"/>
    <p:sldId id="330" r:id="rId9"/>
    <p:sldId id="326" r:id="rId10"/>
    <p:sldId id="331" r:id="rId11"/>
    <p:sldId id="332" r:id="rId12"/>
    <p:sldId id="333" r:id="rId13"/>
    <p:sldId id="361" r:id="rId14"/>
    <p:sldId id="363" r:id="rId15"/>
    <p:sldId id="292" r:id="rId16"/>
    <p:sldId id="368" r:id="rId17"/>
    <p:sldId id="334" r:id="rId18"/>
    <p:sldId id="345" r:id="rId19"/>
    <p:sldId id="285" r:id="rId20"/>
    <p:sldId id="365" r:id="rId21"/>
    <p:sldId id="327" r:id="rId22"/>
    <p:sldId id="367" r:id="rId23"/>
    <p:sldId id="342" r:id="rId24"/>
    <p:sldId id="344" r:id="rId25"/>
    <p:sldId id="328" r:id="rId26"/>
    <p:sldId id="329" r:id="rId27"/>
    <p:sldId id="369" r:id="rId28"/>
    <p:sldId id="370" r:id="rId29"/>
  </p:sldIdLst>
  <p:sldSz cx="12192000" cy="6858000"/>
  <p:notesSz cx="6858000" cy="9144000"/>
  <p:embeddedFontLst>
    <p:embeddedFont>
      <p:font typeface="Calibri" pitchFamily="34" charset="0"/>
      <p:regular r:id="rId31"/>
      <p:bold r:id="rId32"/>
      <p:italic r:id="rId33"/>
      <p:boldItalic r:id="rId34"/>
    </p:embeddedFont>
    <p:embeddedFont>
      <p:font typeface="等线" pitchFamily="2" charset="-122"/>
      <p:regular r:id="rId35"/>
      <p:bold r:id="rId36"/>
    </p:embeddedFont>
    <p:embeddedFont>
      <p:font typeface="HP001 4 hàng" charset="0"/>
      <p:regular r:id="rId37"/>
      <p:bold r:id="rId38"/>
    </p:embeddedFont>
    <p:embeddedFont>
      <p:font typeface="Calibri Light" pitchFamily="34" charset="0"/>
      <p:regular r:id="rId39"/>
      <p:italic r:id="rId40"/>
    </p:embeddedFont>
    <p:embeddedFont>
      <p:font typeface="SimSun" pitchFamily="2" charset="-122"/>
      <p:regular r:id="rId41"/>
    </p:embeddedFont>
    <p:embeddedFont>
      <p:font typeface="Trebuchet MS" pitchFamily="34" charset="0"/>
      <p:regular r:id="rId42"/>
      <p:bold r:id="rId43"/>
      <p:italic r:id="rId44"/>
      <p:boldItalic r:id="rId45"/>
    </p:embeddedFont>
  </p:embeddedFontLst>
  <p:custDataLst>
    <p:tags r:id="rId4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FFD79C"/>
    <a:srgbClr val="00FFFF"/>
    <a:srgbClr val="D27C15"/>
    <a:srgbClr val="CDBF97"/>
    <a:srgbClr val="8D7545"/>
    <a:srgbClr val="ECE8E5"/>
    <a:srgbClr val="E4CBCB"/>
    <a:srgbClr val="A88755"/>
    <a:srgbClr val="1F202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4" autoAdjust="0"/>
    <p:restoredTop sz="94910" autoAdjust="0"/>
  </p:normalViewPr>
  <p:slideViewPr>
    <p:cSldViewPr snapToGrid="0">
      <p:cViewPr varScale="1">
        <p:scale>
          <a:sx n="52" d="100"/>
          <a:sy n="52" d="100"/>
        </p:scale>
        <p:origin x="-120" y="-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pPr/>
              <a:t>2021/12/22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DC416-7CEF-47F7-A3A6-0AA53CE76A0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>
    <mc:Choice xmlns:p14="http://schemas.microsoft.com/office/powerpoint/2010/main" xmlns="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5" y="0"/>
            <a:ext cx="12258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Content Placeholder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699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993136" y="344347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ỦY BAN NHÂN DÂN QUẬN 3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PHÒNG GIÁO DỤC VÀ ĐÀO TẠO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822192" y="1261872"/>
            <a:ext cx="4352544" cy="365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242" t="11308" r="25903" b="14093"/>
          <a:stretch>
            <a:fillRect/>
          </a:stretch>
        </p:blipFill>
        <p:spPr>
          <a:xfrm>
            <a:off x="8585419" y="3230396"/>
            <a:ext cx="3755108" cy="3538929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316477" y="1007265"/>
            <a:ext cx="23622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672 : 21 = ? </a:t>
            </a:r>
          </a:p>
        </p:txBody>
      </p:sp>
      <p:sp>
        <p:nvSpPr>
          <p:cNvPr id="56" name="Text Box 5"/>
          <p:cNvSpPr txBox="1">
            <a:spLocks noChangeArrowheads="1"/>
          </p:cNvSpPr>
          <p:nvPr/>
        </p:nvSpPr>
        <p:spPr bwMode="auto">
          <a:xfrm>
            <a:off x="1731475" y="1728601"/>
            <a:ext cx="732893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672</a:t>
            </a:r>
          </a:p>
        </p:txBody>
      </p:sp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2493475" y="1728601"/>
            <a:ext cx="543739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58" name="Text Box 8"/>
          <p:cNvSpPr txBox="1">
            <a:spLocks noChangeArrowheads="1"/>
          </p:cNvSpPr>
          <p:nvPr/>
        </p:nvSpPr>
        <p:spPr bwMode="auto">
          <a:xfrm>
            <a:off x="3996905" y="997085"/>
            <a:ext cx="7052783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en-US" sz="2800" b="1" i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Chia</a:t>
            </a:r>
            <a:r>
              <a:rPr lang="en-US" sz="2800" b="1" i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b="1" i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2800" b="1" i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b="1" i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i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trái</a:t>
            </a:r>
            <a:r>
              <a:rPr lang="en-US" sz="2800" b="1" i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sang </a:t>
            </a:r>
            <a:r>
              <a:rPr lang="en-US" sz="2800" b="1" i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phải</a:t>
            </a:r>
            <a:r>
              <a:rPr lang="en-US" sz="2800" b="1" i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2493473" y="1847005"/>
            <a:ext cx="762000" cy="762000"/>
            <a:chOff x="1752600" y="3318804"/>
            <a:chExt cx="762000" cy="762000"/>
          </a:xfrm>
        </p:grpSpPr>
        <p:sp>
          <p:nvSpPr>
            <p:cNvPr id="60" name="Line 11"/>
            <p:cNvSpPr>
              <a:spLocks noChangeShapeType="1"/>
            </p:cNvSpPr>
            <p:nvPr/>
          </p:nvSpPr>
          <p:spPr bwMode="auto">
            <a:xfrm>
              <a:off x="1752600" y="3318804"/>
              <a:ext cx="0" cy="762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" name="Line 12"/>
            <p:cNvSpPr>
              <a:spLocks noChangeShapeType="1"/>
            </p:cNvSpPr>
            <p:nvPr/>
          </p:nvSpPr>
          <p:spPr bwMode="auto">
            <a:xfrm>
              <a:off x="1752600" y="3657600"/>
              <a:ext cx="7620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2497202" y="2192469"/>
            <a:ext cx="364202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3" name="Text Box 5"/>
          <p:cNvSpPr txBox="1">
            <a:spLocks noChangeArrowheads="1"/>
          </p:cNvSpPr>
          <p:nvPr/>
        </p:nvSpPr>
        <p:spPr bwMode="auto">
          <a:xfrm>
            <a:off x="1942875" y="2198329"/>
            <a:ext cx="364202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1773677" y="2673485"/>
            <a:ext cx="609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5" name="Text Box 5"/>
          <p:cNvSpPr txBox="1">
            <a:spLocks noChangeArrowheads="1"/>
          </p:cNvSpPr>
          <p:nvPr/>
        </p:nvSpPr>
        <p:spPr bwMode="auto">
          <a:xfrm>
            <a:off x="1745541" y="2196357"/>
            <a:ext cx="304800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6" name="Text Box 8"/>
          <p:cNvSpPr txBox="1">
            <a:spLocks noChangeArrowheads="1"/>
          </p:cNvSpPr>
          <p:nvPr/>
        </p:nvSpPr>
        <p:spPr bwMode="auto">
          <a:xfrm>
            <a:off x="3678677" y="1648655"/>
            <a:ext cx="5921086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 67 </a:t>
            </a:r>
            <a:r>
              <a:rPr lang="en-US" sz="2800" b="1" dirty="0" err="1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chia</a:t>
            </a:r>
            <a:r>
              <a:rPr lang="en-US" sz="2800" b="1" dirty="0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21 </a:t>
            </a:r>
            <a:r>
              <a:rPr lang="en-US" sz="2800" b="1" dirty="0" err="1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3, </a:t>
            </a:r>
            <a:r>
              <a:rPr lang="en-US" sz="2800" b="1" dirty="0" err="1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3;</a:t>
            </a:r>
          </a:p>
        </p:txBody>
      </p:sp>
      <p:sp>
        <p:nvSpPr>
          <p:cNvPr id="67" name="Text Box 8"/>
          <p:cNvSpPr txBox="1">
            <a:spLocks noChangeArrowheads="1"/>
          </p:cNvSpPr>
          <p:nvPr/>
        </p:nvSpPr>
        <p:spPr bwMode="auto">
          <a:xfrm>
            <a:off x="3870933" y="2075371"/>
            <a:ext cx="4679568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3 </a:t>
            </a:r>
            <a:r>
              <a:rPr lang="en-US" sz="2800" b="1" dirty="0" err="1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3, </a:t>
            </a:r>
            <a:r>
              <a:rPr lang="en-US" sz="2800" b="1" dirty="0" err="1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3;</a:t>
            </a:r>
          </a:p>
        </p:txBody>
      </p:sp>
      <p:sp>
        <p:nvSpPr>
          <p:cNvPr id="68" name="Text Box 8"/>
          <p:cNvSpPr txBox="1">
            <a:spLocks noChangeArrowheads="1"/>
          </p:cNvSpPr>
          <p:nvPr/>
        </p:nvSpPr>
        <p:spPr bwMode="auto">
          <a:xfrm>
            <a:off x="3873280" y="2472787"/>
            <a:ext cx="4775070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3 </a:t>
            </a:r>
            <a:r>
              <a:rPr lang="en-US" sz="2800" b="1" dirty="0" err="1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6, </a:t>
            </a:r>
            <a:r>
              <a:rPr lang="en-US" sz="2800" b="1" dirty="0" err="1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6;</a:t>
            </a:r>
          </a:p>
        </p:txBody>
      </p:sp>
      <p:sp>
        <p:nvSpPr>
          <p:cNvPr id="69" name="Text Box 8"/>
          <p:cNvSpPr txBox="1">
            <a:spLocks noChangeArrowheads="1"/>
          </p:cNvSpPr>
          <p:nvPr/>
        </p:nvSpPr>
        <p:spPr bwMode="auto">
          <a:xfrm>
            <a:off x="3859212" y="2907472"/>
            <a:ext cx="4775070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67 </a:t>
            </a:r>
            <a:r>
              <a:rPr lang="en-US" sz="2800" b="1" dirty="0" err="1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63 </a:t>
            </a:r>
            <a:r>
              <a:rPr lang="en-US" sz="2800" b="1" dirty="0" err="1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4, </a:t>
            </a:r>
            <a:r>
              <a:rPr lang="en-US" sz="2800" b="1" dirty="0" err="1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4.</a:t>
            </a:r>
          </a:p>
        </p:txBody>
      </p:sp>
      <p:sp>
        <p:nvSpPr>
          <p:cNvPr id="70" name="Text Box 7"/>
          <p:cNvSpPr txBox="1">
            <a:spLocks noChangeArrowheads="1"/>
          </p:cNvSpPr>
          <p:nvPr/>
        </p:nvSpPr>
        <p:spPr bwMode="auto">
          <a:xfrm>
            <a:off x="1914739" y="2655529"/>
            <a:ext cx="364202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1" name="Text Box 7"/>
          <p:cNvSpPr txBox="1">
            <a:spLocks noChangeArrowheads="1"/>
          </p:cNvSpPr>
          <p:nvPr/>
        </p:nvSpPr>
        <p:spPr bwMode="auto">
          <a:xfrm>
            <a:off x="2112473" y="2659417"/>
            <a:ext cx="364202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2" name="Text Box 8"/>
          <p:cNvSpPr txBox="1">
            <a:spLocks noChangeArrowheads="1"/>
          </p:cNvSpPr>
          <p:nvPr/>
        </p:nvSpPr>
        <p:spPr bwMode="auto">
          <a:xfrm>
            <a:off x="3678677" y="3359583"/>
            <a:ext cx="8117618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Hạ</a:t>
            </a:r>
            <a:r>
              <a:rPr lang="en-US" sz="2800" b="1" dirty="0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2, </a:t>
            </a:r>
            <a:r>
              <a:rPr lang="en-US" sz="2800" b="1" dirty="0" err="1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42, 42 </a:t>
            </a:r>
            <a:r>
              <a:rPr lang="en-US" sz="2800" b="1" dirty="0" err="1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chia</a:t>
            </a:r>
            <a:r>
              <a:rPr lang="en-US" sz="2800" b="1" dirty="0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21 </a:t>
            </a:r>
            <a:r>
              <a:rPr lang="en-US" sz="2800" b="1" dirty="0" err="1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2, </a:t>
            </a:r>
            <a:r>
              <a:rPr lang="en-US" sz="2800" b="1" dirty="0" err="1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2;</a:t>
            </a:r>
          </a:p>
        </p:txBody>
      </p:sp>
      <p:sp>
        <p:nvSpPr>
          <p:cNvPr id="73" name="Text Box 7"/>
          <p:cNvSpPr txBox="1">
            <a:spLocks noChangeArrowheads="1"/>
          </p:cNvSpPr>
          <p:nvPr/>
        </p:nvSpPr>
        <p:spPr bwMode="auto">
          <a:xfrm>
            <a:off x="2663669" y="2198329"/>
            <a:ext cx="456454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4" name="Text Box 8"/>
          <p:cNvSpPr txBox="1">
            <a:spLocks noChangeArrowheads="1"/>
          </p:cNvSpPr>
          <p:nvPr/>
        </p:nvSpPr>
        <p:spPr bwMode="auto">
          <a:xfrm>
            <a:off x="3678677" y="3812070"/>
            <a:ext cx="4966072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2 </a:t>
            </a:r>
            <a:r>
              <a:rPr lang="en-US" sz="2800" b="1" dirty="0" err="1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2, </a:t>
            </a:r>
            <a:r>
              <a:rPr lang="en-US" sz="2800" b="1" dirty="0" err="1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2;</a:t>
            </a:r>
          </a:p>
        </p:txBody>
      </p:sp>
      <p:sp>
        <p:nvSpPr>
          <p:cNvPr id="75" name="Text Box 7"/>
          <p:cNvSpPr txBox="1">
            <a:spLocks noChangeArrowheads="1"/>
          </p:cNvSpPr>
          <p:nvPr/>
        </p:nvSpPr>
        <p:spPr bwMode="auto">
          <a:xfrm>
            <a:off x="2120681" y="3002533"/>
            <a:ext cx="364202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6" name="Text Box 8"/>
          <p:cNvSpPr txBox="1">
            <a:spLocks noChangeArrowheads="1"/>
          </p:cNvSpPr>
          <p:nvPr/>
        </p:nvSpPr>
        <p:spPr bwMode="auto">
          <a:xfrm>
            <a:off x="3678677" y="4251435"/>
            <a:ext cx="4966072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2 </a:t>
            </a:r>
            <a:r>
              <a:rPr lang="en-US" sz="2800" b="1" dirty="0" err="1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4, </a:t>
            </a:r>
            <a:r>
              <a:rPr lang="en-US" sz="2800" b="1" dirty="0" err="1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4;</a:t>
            </a:r>
          </a:p>
        </p:txBody>
      </p:sp>
      <p:sp>
        <p:nvSpPr>
          <p:cNvPr id="77" name="Text Box 7"/>
          <p:cNvSpPr txBox="1">
            <a:spLocks noChangeArrowheads="1"/>
          </p:cNvSpPr>
          <p:nvPr/>
        </p:nvSpPr>
        <p:spPr bwMode="auto">
          <a:xfrm>
            <a:off x="1926077" y="3002533"/>
            <a:ext cx="364202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cxnSp>
        <p:nvCxnSpPr>
          <p:cNvPr id="78" name="Straight Connector 77"/>
          <p:cNvCxnSpPr/>
          <p:nvPr/>
        </p:nvCxnSpPr>
        <p:spPr>
          <a:xfrm>
            <a:off x="1807673" y="3477689"/>
            <a:ext cx="609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9" name="Text Box 8"/>
          <p:cNvSpPr txBox="1">
            <a:spLocks noChangeArrowheads="1"/>
          </p:cNvSpPr>
          <p:nvPr/>
        </p:nvSpPr>
        <p:spPr bwMode="auto">
          <a:xfrm>
            <a:off x="3648192" y="4728090"/>
            <a:ext cx="5061573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42 </a:t>
            </a:r>
            <a:r>
              <a:rPr lang="en-US" sz="2800" b="1" dirty="0" err="1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42 </a:t>
            </a:r>
            <a:r>
              <a:rPr lang="en-US" sz="2800" b="1" dirty="0" err="1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0, </a:t>
            </a:r>
            <a:r>
              <a:rPr lang="en-US" sz="2800" b="1" dirty="0" err="1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0;</a:t>
            </a:r>
          </a:p>
        </p:txBody>
      </p:sp>
      <p:sp>
        <p:nvSpPr>
          <p:cNvPr id="80" name="Text Box 7"/>
          <p:cNvSpPr txBox="1">
            <a:spLocks noChangeArrowheads="1"/>
          </p:cNvSpPr>
          <p:nvPr/>
        </p:nvSpPr>
        <p:spPr bwMode="auto">
          <a:xfrm>
            <a:off x="2120681" y="3435485"/>
            <a:ext cx="364202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1" name="Text Box 8"/>
          <p:cNvSpPr txBox="1">
            <a:spLocks noChangeArrowheads="1"/>
          </p:cNvSpPr>
          <p:nvPr/>
        </p:nvSpPr>
        <p:spPr bwMode="auto">
          <a:xfrm>
            <a:off x="1087877" y="4045085"/>
            <a:ext cx="22860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672 : 21 = 32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2" grpId="0"/>
      <p:bldP spid="63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9" grpId="0"/>
      <p:bldP spid="80" grpId="0"/>
      <p:bldP spid="8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68618" y="448519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HP001 4 hàng" panose="020B06030503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181" r="66395" b="14261"/>
          <a:stretch>
            <a:fillRect/>
          </a:stretch>
        </p:blipFill>
        <p:spPr>
          <a:xfrm>
            <a:off x="10838735" y="4912890"/>
            <a:ext cx="925832" cy="1572762"/>
          </a:xfrm>
          <a:prstGeom prst="rect">
            <a:avLst/>
          </a:prstGeom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565579" y="1936991"/>
            <a:ext cx="723275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779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366304" y="1946490"/>
            <a:ext cx="543739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grpSp>
        <p:nvGrpSpPr>
          <p:cNvPr id="9" name="Group 16"/>
          <p:cNvGrpSpPr/>
          <p:nvPr/>
        </p:nvGrpSpPr>
        <p:grpSpPr>
          <a:xfrm>
            <a:off x="2257173" y="2056913"/>
            <a:ext cx="762000" cy="762000"/>
            <a:chOff x="1752600" y="3318804"/>
            <a:chExt cx="762000" cy="762000"/>
          </a:xfrm>
        </p:grpSpPr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1752600" y="3318804"/>
              <a:ext cx="0" cy="762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1752600" y="3657600"/>
              <a:ext cx="7620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331306" y="2400859"/>
            <a:ext cx="364202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748842" y="2402739"/>
            <a:ext cx="364202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589542" y="2914345"/>
            <a:ext cx="609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579645" y="2404747"/>
            <a:ext cx="304800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743673" y="2884113"/>
            <a:ext cx="364202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942208" y="2884113"/>
            <a:ext cx="364202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2545841" y="2405672"/>
            <a:ext cx="364202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1942208" y="3245743"/>
            <a:ext cx="364202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1726438" y="3256064"/>
            <a:ext cx="364202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1572464" y="3742014"/>
            <a:ext cx="609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1947190" y="3745929"/>
            <a:ext cx="364202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24258" y="1276795"/>
            <a:ext cx="2924434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779 : 18 = ? </a:t>
            </a: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3992774" y="1062142"/>
            <a:ext cx="5627374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Chia </a:t>
            </a:r>
            <a:r>
              <a:rPr lang="en-US" sz="2800" b="1" i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b="1" i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2800" b="1" i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b="1" i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i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trái</a:t>
            </a:r>
            <a:r>
              <a:rPr lang="en-US" sz="2800" b="1" i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sang </a:t>
            </a:r>
            <a:r>
              <a:rPr lang="en-US" sz="2800" b="1" i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phải</a:t>
            </a:r>
            <a:r>
              <a:rPr lang="en-US" sz="2800" b="1" i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4295708" y="1837655"/>
            <a:ext cx="4315605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 77 </a:t>
            </a:r>
            <a:r>
              <a:rPr lang="en-US" sz="2800" b="1" dirty="0" err="1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chia</a:t>
            </a:r>
            <a:r>
              <a:rPr lang="en-US" sz="2800" b="1" dirty="0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18 </a:t>
            </a:r>
            <a:r>
              <a:rPr lang="en-US" sz="2800" b="1" dirty="0" err="1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4, </a:t>
            </a:r>
            <a:r>
              <a:rPr lang="en-US" sz="2800" b="1" dirty="0" err="1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4;</a:t>
            </a: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4409659" y="2352613"/>
            <a:ext cx="5543505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4 </a:t>
            </a:r>
            <a:r>
              <a:rPr lang="en-US" sz="2800" b="1" dirty="0" err="1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8 </a:t>
            </a:r>
            <a:r>
              <a:rPr lang="en-US" sz="2800" b="1" dirty="0" err="1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32, </a:t>
            </a:r>
            <a:r>
              <a:rPr lang="en-US" sz="2800" b="1" dirty="0" err="1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nhớ</a:t>
            </a:r>
            <a:r>
              <a:rPr lang="en-US" sz="2800" b="1" dirty="0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3;</a:t>
            </a: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4426645" y="2823723"/>
            <a:ext cx="6652783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4 </a:t>
            </a:r>
            <a:r>
              <a:rPr lang="en-US" sz="2800" b="1" dirty="0" err="1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4, </a:t>
            </a:r>
            <a:r>
              <a:rPr lang="en-US" sz="2800" b="1" dirty="0" err="1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thêm</a:t>
            </a:r>
            <a:r>
              <a:rPr lang="en-US" sz="2800" b="1" dirty="0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7 </a:t>
            </a:r>
            <a:r>
              <a:rPr lang="en-US" sz="2800" b="1" dirty="0" err="1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7;</a:t>
            </a: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4426645" y="3299602"/>
            <a:ext cx="4198585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77 </a:t>
            </a:r>
            <a:r>
              <a:rPr lang="en-US" sz="2800" b="1" dirty="0" err="1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72 </a:t>
            </a:r>
            <a:r>
              <a:rPr lang="en-US" sz="2800" b="1" dirty="0" err="1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5, </a:t>
            </a:r>
            <a:r>
              <a:rPr lang="en-US" sz="2800" b="1" dirty="0" err="1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5.</a:t>
            </a: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4269007" y="3742014"/>
            <a:ext cx="6824304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Hạ</a:t>
            </a:r>
            <a:r>
              <a:rPr lang="en-US" sz="2800" b="1" dirty="0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9, </a:t>
            </a:r>
            <a:r>
              <a:rPr lang="en-US" sz="2800" b="1" dirty="0" err="1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59; 59 </a:t>
            </a:r>
            <a:r>
              <a:rPr lang="en-US" sz="2800" b="1" dirty="0" err="1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chia</a:t>
            </a:r>
            <a:r>
              <a:rPr lang="en-US" sz="2800" b="1" dirty="0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18 </a:t>
            </a:r>
            <a:r>
              <a:rPr lang="en-US" sz="2800" b="1" dirty="0" err="1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3, </a:t>
            </a:r>
            <a:r>
              <a:rPr lang="en-US" sz="2800" b="1" dirty="0" err="1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3;</a:t>
            </a: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4447685" y="4128742"/>
            <a:ext cx="5631670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3 </a:t>
            </a:r>
            <a:r>
              <a:rPr lang="en-US" sz="2800" b="1" dirty="0" err="1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8 </a:t>
            </a:r>
            <a:r>
              <a:rPr lang="en-US" sz="2800" b="1" dirty="0" err="1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24, </a:t>
            </a:r>
            <a:r>
              <a:rPr lang="en-US" sz="2800" b="1" dirty="0" err="1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4, </a:t>
            </a:r>
            <a:r>
              <a:rPr lang="en-US" sz="2800" b="1" dirty="0" err="1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nhớ</a:t>
            </a:r>
            <a:r>
              <a:rPr lang="en-US" sz="2800" b="1" dirty="0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2;</a:t>
            </a: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4417740" y="4578007"/>
            <a:ext cx="6675225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3 </a:t>
            </a:r>
            <a:r>
              <a:rPr lang="en-US" sz="2800" b="1" dirty="0" err="1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3, </a:t>
            </a:r>
            <a:r>
              <a:rPr lang="en-US" sz="2800" b="1" dirty="0" err="1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thêm</a:t>
            </a:r>
            <a:r>
              <a:rPr lang="en-US" sz="2800" b="1" dirty="0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5 </a:t>
            </a:r>
            <a:r>
              <a:rPr lang="en-US" sz="2800" b="1" dirty="0" err="1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5;</a:t>
            </a: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4409880" y="5033512"/>
            <a:ext cx="4214615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59 </a:t>
            </a:r>
            <a:r>
              <a:rPr lang="en-US" sz="2800" b="1" dirty="0" err="1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54 </a:t>
            </a:r>
            <a:r>
              <a:rPr lang="en-US" sz="2800" b="1" dirty="0" err="1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5, </a:t>
            </a:r>
            <a:r>
              <a:rPr lang="en-US" sz="2800" b="1" dirty="0" err="1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5.</a:t>
            </a:r>
          </a:p>
        </p:txBody>
      </p:sp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914400" y="4201455"/>
            <a:ext cx="3207138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779 : 18 = 43 (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23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660" t="1659" r="12770" b="69386"/>
          <a:stretch>
            <a:fillRect/>
          </a:stretch>
        </p:blipFill>
        <p:spPr>
          <a:xfrm>
            <a:off x="8911964" y="3197142"/>
            <a:ext cx="3027117" cy="35199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58502" y="1143451"/>
            <a:ext cx="23622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672 : 21 = ?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415702" y="2960483"/>
            <a:ext cx="609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401636" y="2033603"/>
            <a:ext cx="732893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672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135500" y="2029715"/>
            <a:ext cx="543739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grpSp>
        <p:nvGrpSpPr>
          <p:cNvPr id="11" name="Group 16"/>
          <p:cNvGrpSpPr/>
          <p:nvPr/>
        </p:nvGrpSpPr>
        <p:grpSpPr>
          <a:xfrm>
            <a:off x="3135498" y="2166075"/>
            <a:ext cx="762000" cy="762000"/>
            <a:chOff x="1752600" y="3318804"/>
            <a:chExt cx="762000" cy="762000"/>
          </a:xfrm>
        </p:grpSpPr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1752600" y="3318804"/>
              <a:ext cx="0" cy="762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1752600" y="3657600"/>
              <a:ext cx="7620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387566" y="2436879"/>
            <a:ext cx="561536" cy="525192"/>
            <a:chOff x="733864" y="2799472"/>
            <a:chExt cx="561536" cy="525192"/>
          </a:xfrm>
        </p:grpSpPr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931198" y="2801444"/>
              <a:ext cx="364202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733864" y="2799472"/>
              <a:ext cx="304800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556764" y="2968363"/>
            <a:ext cx="561936" cy="527108"/>
            <a:chOff x="903062" y="3258644"/>
            <a:chExt cx="561936" cy="527108"/>
          </a:xfrm>
        </p:grpSpPr>
        <p:sp>
          <p:nvSpPr>
            <p:cNvPr id="21" name="Text Box 7"/>
            <p:cNvSpPr txBox="1">
              <a:spLocks noChangeArrowheads="1"/>
            </p:cNvSpPr>
            <p:nvPr/>
          </p:nvSpPr>
          <p:spPr bwMode="auto">
            <a:xfrm>
              <a:off x="903062" y="3258644"/>
              <a:ext cx="364202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>
              <a:off x="1100796" y="3262532"/>
              <a:ext cx="364202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139227" y="2456807"/>
            <a:ext cx="530670" cy="529080"/>
            <a:chOff x="1485525" y="2795584"/>
            <a:chExt cx="530670" cy="529080"/>
          </a:xfrm>
        </p:grpSpPr>
        <p:sp>
          <p:nvSpPr>
            <p:cNvPr id="24" name="Text Box 7"/>
            <p:cNvSpPr txBox="1">
              <a:spLocks noChangeArrowheads="1"/>
            </p:cNvSpPr>
            <p:nvPr/>
          </p:nvSpPr>
          <p:spPr bwMode="auto">
            <a:xfrm>
              <a:off x="1485525" y="2795584"/>
              <a:ext cx="364202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1651993" y="2801444"/>
              <a:ext cx="364202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568102" y="3367319"/>
            <a:ext cx="558806" cy="523220"/>
            <a:chOff x="914400" y="3605648"/>
            <a:chExt cx="558806" cy="523220"/>
          </a:xfrm>
        </p:grpSpPr>
        <p:sp>
          <p:nvSpPr>
            <p:cNvPr id="27" name="Text Box 7"/>
            <p:cNvSpPr txBox="1">
              <a:spLocks noChangeArrowheads="1"/>
            </p:cNvSpPr>
            <p:nvPr/>
          </p:nvSpPr>
          <p:spPr bwMode="auto">
            <a:xfrm>
              <a:off x="1109004" y="3605648"/>
              <a:ext cx="364202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8" name="Text Box 7"/>
            <p:cNvSpPr txBox="1">
              <a:spLocks noChangeArrowheads="1"/>
            </p:cNvSpPr>
            <p:nvPr/>
          </p:nvSpPr>
          <p:spPr bwMode="auto">
            <a:xfrm>
              <a:off x="914400" y="3605648"/>
              <a:ext cx="364202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cxnSp>
        <p:nvCxnSpPr>
          <p:cNvPr id="29" name="Straight Connector 28"/>
          <p:cNvCxnSpPr/>
          <p:nvPr/>
        </p:nvCxnSpPr>
        <p:spPr>
          <a:xfrm>
            <a:off x="2449698" y="3874883"/>
            <a:ext cx="609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2762706" y="3886651"/>
            <a:ext cx="364202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454302" y="1133271"/>
            <a:ext cx="23622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779 : 18 = ? 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6682902" y="2139911"/>
            <a:ext cx="1538068" cy="2346160"/>
            <a:chOff x="1128932" y="2362200"/>
            <a:chExt cx="1538068" cy="2346160"/>
          </a:xfrm>
        </p:grpSpPr>
        <p:grpSp>
          <p:nvGrpSpPr>
            <p:cNvPr id="33" name="Group 16"/>
            <p:cNvGrpSpPr/>
            <p:nvPr/>
          </p:nvGrpSpPr>
          <p:grpSpPr>
            <a:xfrm>
              <a:off x="1905000" y="2514600"/>
              <a:ext cx="762000" cy="762000"/>
              <a:chOff x="1752600" y="3318804"/>
              <a:chExt cx="762000" cy="762000"/>
            </a:xfrm>
          </p:grpSpPr>
          <p:sp>
            <p:nvSpPr>
              <p:cNvPr id="44" name="Line 11"/>
              <p:cNvSpPr>
                <a:spLocks noChangeShapeType="1"/>
              </p:cNvSpPr>
              <p:nvPr/>
            </p:nvSpPr>
            <p:spPr bwMode="auto">
              <a:xfrm>
                <a:off x="1752600" y="3318804"/>
                <a:ext cx="0" cy="7620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5" name="Line 12"/>
              <p:cNvSpPr>
                <a:spLocks noChangeShapeType="1"/>
              </p:cNvSpPr>
              <p:nvPr/>
            </p:nvSpPr>
            <p:spPr bwMode="auto">
              <a:xfrm>
                <a:off x="1752600" y="3657600"/>
                <a:ext cx="7620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34" name="Group 30"/>
            <p:cNvGrpSpPr/>
            <p:nvPr/>
          </p:nvGrpSpPr>
          <p:grpSpPr>
            <a:xfrm>
              <a:off x="1128932" y="2362200"/>
              <a:ext cx="1538068" cy="2346160"/>
              <a:chOff x="1128932" y="2396196"/>
              <a:chExt cx="1538068" cy="2346160"/>
            </a:xfrm>
          </p:grpSpPr>
          <p:sp>
            <p:nvSpPr>
              <p:cNvPr id="35" name="Text Box 5"/>
              <p:cNvSpPr txBox="1">
                <a:spLocks noChangeArrowheads="1"/>
              </p:cNvSpPr>
              <p:nvPr/>
            </p:nvSpPr>
            <p:spPr bwMode="auto">
              <a:xfrm>
                <a:off x="1143000" y="2396196"/>
                <a:ext cx="732893" cy="52322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779</a:t>
                </a:r>
              </a:p>
            </p:txBody>
          </p:sp>
          <p:sp>
            <p:nvSpPr>
              <p:cNvPr id="36" name="Text Box 7"/>
              <p:cNvSpPr txBox="1">
                <a:spLocks noChangeArrowheads="1"/>
              </p:cNvSpPr>
              <p:nvPr/>
            </p:nvSpPr>
            <p:spPr bwMode="auto">
              <a:xfrm>
                <a:off x="1905000" y="2396196"/>
                <a:ext cx="543739" cy="52322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</a:t>
                </a:r>
              </a:p>
            </p:txBody>
          </p:sp>
          <p:sp>
            <p:nvSpPr>
              <p:cNvPr id="37" name="Text Box 7"/>
              <p:cNvSpPr txBox="1">
                <a:spLocks noChangeArrowheads="1"/>
              </p:cNvSpPr>
              <p:nvPr/>
            </p:nvSpPr>
            <p:spPr bwMode="auto">
              <a:xfrm>
                <a:off x="1905000" y="2823720"/>
                <a:ext cx="762000" cy="52322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43</a:t>
                </a:r>
              </a:p>
            </p:txBody>
          </p:sp>
          <p:sp>
            <p:nvSpPr>
              <p:cNvPr id="38" name="Text Box 5"/>
              <p:cNvSpPr txBox="1">
                <a:spLocks noChangeArrowheads="1"/>
              </p:cNvSpPr>
              <p:nvPr/>
            </p:nvSpPr>
            <p:spPr bwMode="auto">
              <a:xfrm>
                <a:off x="1128932" y="2827608"/>
                <a:ext cx="776068" cy="52322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72</a:t>
                </a:r>
              </a:p>
            </p:txBody>
          </p:sp>
          <p:sp>
            <p:nvSpPr>
              <p:cNvPr id="39" name="Text Box 7"/>
              <p:cNvSpPr txBox="1">
                <a:spLocks noChangeArrowheads="1"/>
              </p:cNvSpPr>
              <p:nvPr/>
            </p:nvSpPr>
            <p:spPr bwMode="auto">
              <a:xfrm>
                <a:off x="1473588" y="4219136"/>
                <a:ext cx="364202" cy="52322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cxnSp>
            <p:nvCxnSpPr>
              <p:cNvPr id="40" name="Straight Connector 39"/>
              <p:cNvCxnSpPr/>
              <p:nvPr/>
            </p:nvCxnSpPr>
            <p:spPr>
              <a:xfrm>
                <a:off x="1219200" y="3338732"/>
                <a:ext cx="533400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1" name="Text Box 5"/>
              <p:cNvSpPr txBox="1">
                <a:spLocks noChangeArrowheads="1"/>
              </p:cNvSpPr>
              <p:nvPr/>
            </p:nvSpPr>
            <p:spPr bwMode="auto">
              <a:xfrm>
                <a:off x="1247336" y="3362980"/>
                <a:ext cx="762000" cy="52322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59</a:t>
                </a:r>
              </a:p>
            </p:txBody>
          </p:sp>
          <p:sp>
            <p:nvSpPr>
              <p:cNvPr id="42" name="Text Box 5"/>
              <p:cNvSpPr txBox="1">
                <a:spLocks noChangeArrowheads="1"/>
              </p:cNvSpPr>
              <p:nvPr/>
            </p:nvSpPr>
            <p:spPr bwMode="auto">
              <a:xfrm>
                <a:off x="1247336" y="3740468"/>
                <a:ext cx="762000" cy="52322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54</a:t>
                </a:r>
              </a:p>
            </p:txBody>
          </p:sp>
          <p:cxnSp>
            <p:nvCxnSpPr>
              <p:cNvPr id="43" name="Straight Connector 42"/>
              <p:cNvCxnSpPr/>
              <p:nvPr/>
            </p:nvCxnSpPr>
            <p:spPr>
              <a:xfrm>
                <a:off x="1233268" y="4217548"/>
                <a:ext cx="533400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7027558" y="3951420"/>
            <a:ext cx="364202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7460862" y="2134381"/>
            <a:ext cx="543739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88675"/>
            <a:ext cx="12100560" cy="65966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242" t="11308" r="25903" b="14093"/>
          <a:stretch>
            <a:fillRect/>
          </a:stretch>
        </p:blipFill>
        <p:spPr>
          <a:xfrm>
            <a:off x="9858047" y="4429760"/>
            <a:ext cx="2482480" cy="2339565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2174132" y="846760"/>
            <a:ext cx="3035646" cy="7386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Ước</a:t>
            </a: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thương</a:t>
            </a:r>
            <a:endParaRPr lang="en-US" sz="2800" b="1" dirty="0">
              <a:solidFill>
                <a:srgbClr val="0000FF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74132" y="1761160"/>
            <a:ext cx="2971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 : 75 : 23 =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012332" y="2294560"/>
            <a:ext cx="1828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 : 22 =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012332" y="2751760"/>
            <a:ext cx="1981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 : 21 =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209777" y="1667126"/>
            <a:ext cx="4685490" cy="24622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Nhẩm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7 chia 2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3, </a:t>
            </a:r>
            <a:endParaRPr lang="vi-VN" sz="2800" b="1" dirty="0">
              <a:solidFill>
                <a:prstClr val="black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vậy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75 chia 23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3, </a:t>
            </a:r>
            <a:endParaRPr lang="vi-VN" sz="2800" b="1" dirty="0">
              <a:solidFill>
                <a:prstClr val="black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23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69, </a:t>
            </a:r>
            <a:endParaRPr lang="vi-VN" sz="2800" b="1" dirty="0">
              <a:solidFill>
                <a:prstClr val="black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75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69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6; </a:t>
            </a:r>
            <a:endParaRPr lang="vi-VN" sz="2800" b="1" dirty="0">
              <a:solidFill>
                <a:prstClr val="black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vậy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3.</a:t>
            </a:r>
          </a:p>
        </p:txBody>
      </p:sp>
      <p:sp>
        <p:nvSpPr>
          <p:cNvPr id="36" name="Text Box 39"/>
          <p:cNvSpPr txBox="1">
            <a:spLocks noChangeArrowheads="1"/>
          </p:cNvSpPr>
          <p:nvPr/>
        </p:nvSpPr>
        <p:spPr bwMode="auto">
          <a:xfrm>
            <a:off x="1072454" y="4211041"/>
            <a:ext cx="7565492" cy="2031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ước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nhanh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lấy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chục</a:t>
            </a:r>
            <a:r>
              <a:rPr lang="vi-VN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của số bị chia 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chia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chục</a:t>
            </a:r>
            <a:r>
              <a:rPr lang="vi-VN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của số chia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prstClr val="black">
                  <a:lumMod val="95000"/>
                  <a:lumOff val="5000"/>
                </a:prstClr>
              </a:solidFill>
              <a:latin typeface="HP001 4 hàng" panose="020B06030503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383932" y="1761160"/>
            <a:ext cx="457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398000" y="2264452"/>
            <a:ext cx="457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83932" y="2751760"/>
            <a:ext cx="457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3" grpId="1"/>
      <p:bldP spid="33" grpId="2"/>
      <p:bldP spid="34" grpId="0"/>
      <p:bldP spid="34" grpId="1"/>
      <p:bldP spid="34" grpId="2"/>
      <p:bldP spid="35" grpId="0" animBg="1"/>
      <p:bldP spid="35" grpId="1" animBg="1"/>
      <p:bldP spid="36" grpId="0" animBg="1"/>
      <p:bldP spid="36" grpId="1" animBg="1"/>
      <p:bldP spid="37" grpId="0"/>
      <p:bldP spid="38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05907" y="362139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zh-CN" sz="2800" dirty="0">
                <a:latin typeface="HP001 4 hàng" panose="020B0603050302020204" pitchFamily="34" charset="0"/>
              </a:rPr>
              <a:t>z</a:t>
            </a:r>
            <a:endParaRPr lang="zh-CN" altLang="en-US" sz="2800" dirty="0">
              <a:latin typeface="HP001 4 hàng" panose="020B06030503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422816" y="745847"/>
            <a:ext cx="3097968" cy="7386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Ước</a:t>
            </a: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thương</a:t>
            </a:r>
            <a:endParaRPr lang="en-US" sz="2800" b="1" dirty="0">
              <a:solidFill>
                <a:srgbClr val="0000FF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61912" y="1898303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77 : 18 =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769852" y="1935645"/>
            <a:ext cx="7075251" cy="22467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Nhẩm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7 : 1 = 7, 18 x 7 = 126, 126</a:t>
            </a:r>
            <a:r>
              <a:rPr lang="vi-VN" sz="28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77; </a:t>
            </a:r>
            <a:endParaRPr lang="vi-VN" sz="2800" b="1" dirty="0">
              <a:solidFill>
                <a:prstClr val="black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a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thử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6, 5, 4 </a:t>
            </a:r>
            <a:endParaRPr lang="vi-VN" sz="2800" b="1" dirty="0">
              <a:solidFill>
                <a:prstClr val="black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iến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nhẩm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endParaRPr lang="vi-VN" sz="2800" b="1" dirty="0">
              <a:solidFill>
                <a:prstClr val="black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ìm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18 x 4 = 72;  77 – 72 = 5. </a:t>
            </a:r>
            <a:endParaRPr lang="vi-VN" sz="2800" b="1" dirty="0">
              <a:solidFill>
                <a:prstClr val="black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ậy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769852" y="1935645"/>
            <a:ext cx="7249590" cy="26776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tránh</a:t>
            </a:r>
            <a:r>
              <a:rPr lang="fr-FR" sz="2800" b="1" dirty="0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phải</a:t>
            </a:r>
            <a:r>
              <a:rPr lang="fr-FR" sz="2800" b="1" dirty="0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thử</a:t>
            </a:r>
            <a:r>
              <a:rPr lang="fr-FR" sz="2800" b="1" dirty="0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nhiều</a:t>
            </a:r>
            <a:r>
              <a:rPr lang="fr-FR" sz="2800" b="1" dirty="0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ta </a:t>
            </a:r>
            <a:r>
              <a:rPr lang="fr-FR" sz="2800" b="1" dirty="0" err="1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làm</a:t>
            </a:r>
            <a:r>
              <a:rPr lang="fr-FR" sz="2800" b="1" dirty="0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tròn</a:t>
            </a:r>
            <a:r>
              <a:rPr lang="fr-FR" sz="2800" b="1" dirty="0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các</a:t>
            </a:r>
            <a:r>
              <a:rPr lang="fr-FR" sz="2800" b="1" dirty="0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fr-FR" sz="2800" b="1" dirty="0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endParaRPr lang="vi-VN" sz="2800" b="1" dirty="0">
              <a:solidFill>
                <a:srgbClr val="000099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sz="2800" b="1" dirty="0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77 </a:t>
            </a:r>
            <a:r>
              <a:rPr lang="fr-FR" sz="2800" b="1" dirty="0" err="1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làm</a:t>
            </a:r>
            <a:r>
              <a:rPr lang="fr-FR" sz="2800" b="1" dirty="0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tròn</a:t>
            </a:r>
            <a:r>
              <a:rPr lang="fr-FR" sz="2800" b="1" dirty="0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là 80 ; 18 </a:t>
            </a:r>
            <a:r>
              <a:rPr lang="fr-FR" sz="2800" b="1" dirty="0" err="1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làm</a:t>
            </a:r>
            <a:r>
              <a:rPr lang="fr-FR" sz="2800" b="1" dirty="0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tròn</a:t>
            </a:r>
            <a:r>
              <a:rPr lang="fr-FR" sz="2800" b="1" dirty="0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là 20</a:t>
            </a:r>
            <a:r>
              <a:rPr lang="vi-VN" sz="2800" b="1" dirty="0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0099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b="1" dirty="0" err="1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</a:t>
            </a:r>
            <a:r>
              <a:rPr lang="fr-FR" sz="2800" b="1" dirty="0" err="1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hẩm</a:t>
            </a:r>
            <a:r>
              <a:rPr lang="fr-FR" sz="2800" b="1" dirty="0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8 : 2 = 4. </a:t>
            </a:r>
            <a:endParaRPr lang="vi-VN" sz="2800" b="1" dirty="0">
              <a:solidFill>
                <a:srgbClr val="000099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sz="2800" b="1" dirty="0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Ta </a:t>
            </a:r>
            <a:r>
              <a:rPr lang="fr-FR" sz="2800" b="1" dirty="0" err="1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tìm</a:t>
            </a:r>
            <a:r>
              <a:rPr lang="fr-FR" sz="2800" b="1" dirty="0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thương</a:t>
            </a:r>
            <a:r>
              <a:rPr lang="fr-FR" sz="2800" b="1" dirty="0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là 4, </a:t>
            </a:r>
            <a:endParaRPr lang="vi-VN" sz="2800" b="1" dirty="0">
              <a:solidFill>
                <a:srgbClr val="000099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b="1" dirty="0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</a:t>
            </a:r>
            <a:r>
              <a:rPr lang="fr-FR" sz="2800" b="1" dirty="0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a</a:t>
            </a:r>
            <a:r>
              <a:rPr lang="vi-VN" sz="2800" b="1" dirty="0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có</a:t>
            </a:r>
            <a:r>
              <a:rPr lang="fr-FR" sz="2800" b="1" dirty="0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18 x 4 = 72; 77 – 72 = 5 </a:t>
            </a:r>
            <a:endParaRPr lang="vi-VN" sz="2800" b="1" dirty="0">
              <a:solidFill>
                <a:srgbClr val="000099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b="1" dirty="0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</a:t>
            </a:r>
            <a:r>
              <a:rPr lang="en-US" sz="2800" b="1" dirty="0" err="1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ậy</a:t>
            </a:r>
            <a:r>
              <a:rPr lang="en-US" sz="2800" b="1" dirty="0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800" b="1" dirty="0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4</a:t>
            </a:r>
            <a:r>
              <a:rPr lang="fr-FR" sz="2800" b="1" dirty="0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0099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138312" y="1905029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3777343" y="1935645"/>
            <a:ext cx="3530134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tắc</a:t>
            </a:r>
            <a:r>
              <a:rPr 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C0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181" r="66395" b="14261"/>
          <a:stretch>
            <a:fillRect/>
          </a:stretch>
        </p:blipFill>
        <p:spPr>
          <a:xfrm>
            <a:off x="10087398" y="3840107"/>
            <a:ext cx="1588479" cy="2698437"/>
          </a:xfrm>
          <a:prstGeom prst="rect">
            <a:avLst/>
          </a:prstGeom>
        </p:spPr>
      </p:pic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1498407" y="2458865"/>
            <a:ext cx="8588991" cy="138499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Ta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chục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gần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nhất</a:t>
            </a:r>
            <a:endParaRPr lang="en-US" sz="2800" b="1" dirty="0">
              <a:solidFill>
                <a:prstClr val="black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r>
              <a:rPr lang="en-US" sz="2800" b="1" u="sng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Ví</a:t>
            </a:r>
            <a:r>
              <a:rPr lang="en-US" sz="2800" b="1" u="sng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75, 76, 77 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ta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80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2800" b="1" dirty="0">
                <a:solidFill>
                  <a:srgbClr val="00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 </a:t>
            </a:r>
            <a:r>
              <a:rPr 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41, 43, 44 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ta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xuống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40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 </a:t>
            </a:r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2675490" y="3894121"/>
            <a:ext cx="1790875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79 : 28 =</a:t>
            </a:r>
          </a:p>
        </p:txBody>
      </p:sp>
      <p:sp>
        <p:nvSpPr>
          <p:cNvPr id="44" name="Text Box 8"/>
          <p:cNvSpPr txBox="1">
            <a:spLocks noChangeArrowheads="1"/>
          </p:cNvSpPr>
          <p:nvPr/>
        </p:nvSpPr>
        <p:spPr bwMode="auto">
          <a:xfrm>
            <a:off x="4343217" y="3894121"/>
            <a:ext cx="433132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5" name="Text Box 9"/>
          <p:cNvSpPr txBox="1">
            <a:spLocks noChangeArrowheads="1"/>
          </p:cNvSpPr>
          <p:nvPr/>
        </p:nvSpPr>
        <p:spPr bwMode="auto">
          <a:xfrm>
            <a:off x="5792902" y="3874638"/>
            <a:ext cx="1696298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72 : 18 =</a:t>
            </a:r>
          </a:p>
        </p:txBody>
      </p:sp>
      <p:sp>
        <p:nvSpPr>
          <p:cNvPr id="46" name="Text Box 10"/>
          <p:cNvSpPr txBox="1">
            <a:spLocks noChangeArrowheads="1"/>
          </p:cNvSpPr>
          <p:nvPr/>
        </p:nvSpPr>
        <p:spPr bwMode="auto">
          <a:xfrm>
            <a:off x="7367332" y="3894121"/>
            <a:ext cx="397866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7" grpId="0" animBg="1"/>
      <p:bldP spid="37" grpId="1" animBg="1"/>
      <p:bldP spid="38" grpId="0"/>
      <p:bldP spid="39" grpId="0" animBg="1"/>
      <p:bldP spid="40" grpId="0" animBg="1"/>
      <p:bldP spid="43" grpId="0"/>
      <p:bldP spid="44" grpId="0"/>
      <p:bldP spid="45" grpId="0"/>
      <p:bldP spid="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CDE52B8-D1D9-43AE-964F-EA47B63A3AB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70501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53020" y="738534"/>
            <a:ext cx="7202355" cy="511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24" b="1" dirty="0" err="1">
                <a:latin typeface="HP001 4 hàng" panose="020B0603050302020204" pitchFamily="34" charset="0"/>
              </a:rPr>
              <a:t>Thứ</a:t>
            </a:r>
            <a:r>
              <a:rPr lang="en-US" sz="2724" b="1" dirty="0">
                <a:latin typeface="HP001 4 hàng" panose="020B0603050302020204" pitchFamily="34" charset="0"/>
              </a:rPr>
              <a:t> </a:t>
            </a:r>
            <a:r>
              <a:rPr lang="en-US" sz="2724" b="1" dirty="0" err="1">
                <a:latin typeface="HP001 4 hàng" panose="020B0603050302020204" pitchFamily="34" charset="0"/>
              </a:rPr>
              <a:t>ba</a:t>
            </a:r>
            <a:r>
              <a:rPr lang="en-US" sz="2724" b="1" dirty="0">
                <a:latin typeface="HP001 4 hàng" panose="020B0603050302020204" pitchFamily="34" charset="0"/>
              </a:rPr>
              <a:t> </a:t>
            </a:r>
            <a:r>
              <a:rPr lang="en-US" sz="2724" b="1" dirty="0" err="1">
                <a:latin typeface="HP001 4 hàng" panose="020B0603050302020204" pitchFamily="34" charset="0"/>
              </a:rPr>
              <a:t>ngày</a:t>
            </a:r>
            <a:r>
              <a:rPr lang="en-US" sz="2724" b="1" dirty="0">
                <a:latin typeface="HP001 4 hàng" panose="020B0603050302020204" pitchFamily="34" charset="0"/>
              </a:rPr>
              <a:t> </a:t>
            </a:r>
            <a:r>
              <a:rPr lang="en-US" sz="2724" b="1" dirty="0" smtClean="0">
                <a:latin typeface="HP001 4 hàng" panose="020B0603050302020204" pitchFamily="34" charset="0"/>
              </a:rPr>
              <a:t>28 </a:t>
            </a:r>
            <a:r>
              <a:rPr lang="en-US" sz="2724" b="1" dirty="0" err="1">
                <a:latin typeface="HP001 4 hàng" panose="020B0603050302020204" pitchFamily="34" charset="0"/>
              </a:rPr>
              <a:t>tháng</a:t>
            </a:r>
            <a:r>
              <a:rPr lang="en-US" sz="2724" b="1" dirty="0">
                <a:latin typeface="HP001 4 hàng" panose="020B0603050302020204" pitchFamily="34" charset="0"/>
              </a:rPr>
              <a:t> 12 năm 2021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0517" y="1227491"/>
            <a:ext cx="4338114" cy="511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24" b="1" u="sng" dirty="0" err="1">
                <a:latin typeface="HP001 4 hàng" panose="020B0603050302020204" pitchFamily="34" charset="0"/>
              </a:rPr>
              <a:t>Toán</a:t>
            </a:r>
            <a:r>
              <a:rPr lang="en-US" sz="2724" b="1" u="sng" dirty="0">
                <a:latin typeface="HP001 4 hàng" panose="020B0603050302020204" pitchFamily="34" charset="0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95697" y="1732804"/>
            <a:ext cx="8000606" cy="511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24" b="1" dirty="0">
                <a:latin typeface="HP001 4 hàng" panose="020B0603050302020204" pitchFamily="34" charset="0"/>
              </a:rPr>
              <a:t>Chia </a:t>
            </a:r>
            <a:r>
              <a:rPr lang="en-US" sz="2724" b="1" dirty="0" err="1">
                <a:latin typeface="HP001 4 hàng" panose="020B0603050302020204" pitchFamily="34" charset="0"/>
              </a:rPr>
              <a:t>cho</a:t>
            </a:r>
            <a:r>
              <a:rPr lang="en-US" sz="2724" b="1" dirty="0">
                <a:latin typeface="HP001 4 hàng" panose="020B0603050302020204" pitchFamily="34" charset="0"/>
              </a:rPr>
              <a:t> </a:t>
            </a:r>
            <a:r>
              <a:rPr lang="en-US" sz="2724" b="1" dirty="0" err="1">
                <a:latin typeface="HP001 4 hàng" panose="020B0603050302020204" pitchFamily="34" charset="0"/>
              </a:rPr>
              <a:t>số</a:t>
            </a:r>
            <a:r>
              <a:rPr lang="en-US" sz="2724" b="1" dirty="0">
                <a:latin typeface="HP001 4 hàng" panose="020B0603050302020204" pitchFamily="34" charset="0"/>
              </a:rPr>
              <a:t> </a:t>
            </a:r>
            <a:r>
              <a:rPr lang="en-US" sz="2724" b="1" dirty="0" err="1">
                <a:latin typeface="HP001 4 hàng" panose="020B0603050302020204" pitchFamily="34" charset="0"/>
              </a:rPr>
              <a:t>có</a:t>
            </a:r>
            <a:r>
              <a:rPr lang="en-US" sz="2724" b="1" dirty="0">
                <a:latin typeface="HP001 4 hàng" panose="020B0603050302020204" pitchFamily="34" charset="0"/>
              </a:rPr>
              <a:t> </a:t>
            </a:r>
            <a:r>
              <a:rPr lang="en-US" sz="2724" b="1" dirty="0" err="1">
                <a:latin typeface="HP001 4 hàng" panose="020B0603050302020204" pitchFamily="34" charset="0"/>
              </a:rPr>
              <a:t>hai</a:t>
            </a:r>
            <a:r>
              <a:rPr lang="en-US" sz="2724" b="1" dirty="0">
                <a:latin typeface="HP001 4 hàng" panose="020B0603050302020204" pitchFamily="34" charset="0"/>
              </a:rPr>
              <a:t> </a:t>
            </a:r>
            <a:r>
              <a:rPr lang="en-US" sz="2724" b="1" dirty="0" err="1">
                <a:latin typeface="HP001 4 hàng" panose="020B0603050302020204" pitchFamily="34" charset="0"/>
              </a:rPr>
              <a:t>chữ</a:t>
            </a:r>
            <a:r>
              <a:rPr lang="en-US" sz="2724" b="1" dirty="0">
                <a:latin typeface="HP001 4 hàng" panose="020B0603050302020204" pitchFamily="34" charset="0"/>
              </a:rPr>
              <a:t> </a:t>
            </a:r>
            <a:r>
              <a:rPr lang="en-US" sz="2724" b="1" dirty="0" err="1">
                <a:latin typeface="HP001 4 hàng" panose="020B0603050302020204" pitchFamily="34" charset="0"/>
              </a:rPr>
              <a:t>số</a:t>
            </a:r>
            <a:r>
              <a:rPr lang="en-US" sz="2724" b="1" dirty="0"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25806" y="2172431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HP001 4 hàng" panose="020B06030503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53020" y="2189787"/>
            <a:ext cx="4338114" cy="511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24" b="1" u="sng" dirty="0" err="1">
                <a:latin typeface="HP001 4 hàng" panose="020B0603050302020204" pitchFamily="34" charset="0"/>
              </a:rPr>
              <a:t>Bài</a:t>
            </a:r>
            <a:r>
              <a:rPr lang="en-US" sz="2724" b="1" u="sng" dirty="0">
                <a:latin typeface="HP001 4 hàng" panose="020B0603050302020204" pitchFamily="34" charset="0"/>
              </a:rPr>
              <a:t> 1</a:t>
            </a:r>
            <a:r>
              <a:rPr lang="en-US" sz="2724" b="1" u="sng">
                <a:latin typeface="HP001 4 hàng" panose="020B0603050302020204" pitchFamily="34" charset="0"/>
              </a:rPr>
              <a:t>: </a:t>
            </a:r>
            <a:r>
              <a:rPr lang="en-US" sz="2724" b="1">
                <a:latin typeface="HP001 4 hàng" panose="020B0603050302020204" pitchFamily="34" charset="0"/>
              </a:rPr>
              <a:t>Đặt tính rồi tính</a:t>
            </a:r>
            <a:endParaRPr lang="en-US" sz="2724" b="1" dirty="0">
              <a:latin typeface="HP001 4 hàng" panose="020B06030503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6622" y="2718693"/>
            <a:ext cx="4338114" cy="511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24" b="1" dirty="0">
                <a:latin typeface="HP001 4 hàng" panose="020B0603050302020204" pitchFamily="34" charset="0"/>
              </a:rPr>
              <a:t>a)   288 : 24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545556" y="3112668"/>
            <a:ext cx="0" cy="8464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545556" y="3649277"/>
            <a:ext cx="129342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096000" y="2734602"/>
            <a:ext cx="4338114" cy="511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24" b="1" dirty="0">
                <a:latin typeface="HP001 4 hàng" panose="020B0603050302020204" pitchFamily="34" charset="0"/>
              </a:rPr>
              <a:t>740 : 45 </a:t>
            </a: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 flipH="1">
            <a:off x="6852894" y="3649277"/>
            <a:ext cx="116715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6840367" y="3153402"/>
            <a:ext cx="12526" cy="82375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131174" y="3192620"/>
            <a:ext cx="3036277" cy="511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24" b="1" dirty="0">
                <a:latin typeface="HP001 4 hàng" panose="020B0603050302020204" pitchFamily="34" charset="0"/>
              </a:rPr>
              <a:t>   288    24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298625" y="3240777"/>
            <a:ext cx="3153854" cy="511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24" b="1" dirty="0">
                <a:latin typeface="HP001 4 hàng" panose="020B0603050302020204" pitchFamily="34" charset="0"/>
              </a:rPr>
              <a:t>     740   45  </a:t>
            </a:r>
          </a:p>
        </p:txBody>
      </p:sp>
    </p:spTree>
    <p:extLst>
      <p:ext uri="{BB962C8B-B14F-4D97-AF65-F5344CB8AC3E}">
        <p14:creationId xmlns:p14="http://schemas.microsoft.com/office/powerpoint/2010/main" xmlns="" val="214120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CDE52B8-D1D9-43AE-964F-EA47B63A3AB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70501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53020" y="738534"/>
            <a:ext cx="7202355" cy="511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24" b="1" dirty="0" err="1">
                <a:latin typeface="HP001 4 hàng" panose="020B0603050302020204" pitchFamily="34" charset="0"/>
              </a:rPr>
              <a:t>Thứ</a:t>
            </a:r>
            <a:r>
              <a:rPr lang="en-US" sz="2724" b="1" dirty="0">
                <a:latin typeface="HP001 4 hàng" panose="020B0603050302020204" pitchFamily="34" charset="0"/>
              </a:rPr>
              <a:t> </a:t>
            </a:r>
            <a:r>
              <a:rPr lang="en-US" sz="2724" b="1" dirty="0" err="1">
                <a:latin typeface="HP001 4 hàng" panose="020B0603050302020204" pitchFamily="34" charset="0"/>
              </a:rPr>
              <a:t>ba</a:t>
            </a:r>
            <a:r>
              <a:rPr lang="en-US" sz="2724" b="1" dirty="0">
                <a:latin typeface="HP001 4 hàng" panose="020B0603050302020204" pitchFamily="34" charset="0"/>
              </a:rPr>
              <a:t> </a:t>
            </a:r>
            <a:r>
              <a:rPr lang="en-US" sz="2724" b="1" dirty="0" err="1">
                <a:latin typeface="HP001 4 hàng" panose="020B0603050302020204" pitchFamily="34" charset="0"/>
              </a:rPr>
              <a:t>ngày</a:t>
            </a:r>
            <a:r>
              <a:rPr lang="en-US" sz="2724" b="1" dirty="0">
                <a:latin typeface="HP001 4 hàng" panose="020B0603050302020204" pitchFamily="34" charset="0"/>
              </a:rPr>
              <a:t> 21 </a:t>
            </a:r>
            <a:r>
              <a:rPr lang="en-US" sz="2724" b="1" dirty="0" err="1">
                <a:latin typeface="HP001 4 hàng" panose="020B0603050302020204" pitchFamily="34" charset="0"/>
              </a:rPr>
              <a:t>tháng</a:t>
            </a:r>
            <a:r>
              <a:rPr lang="en-US" sz="2724" b="1" dirty="0">
                <a:latin typeface="HP001 4 hàng" panose="020B0603050302020204" pitchFamily="34" charset="0"/>
              </a:rPr>
              <a:t> 12 năm 2021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0517" y="1227491"/>
            <a:ext cx="4338114" cy="511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24" b="1" u="sng" dirty="0" err="1">
                <a:latin typeface="HP001 4 hàng" panose="020B0603050302020204" pitchFamily="34" charset="0"/>
              </a:rPr>
              <a:t>Toán</a:t>
            </a:r>
            <a:r>
              <a:rPr lang="en-US" sz="2724" b="1" u="sng" dirty="0">
                <a:latin typeface="HP001 4 hàng" panose="020B0603050302020204" pitchFamily="34" charset="0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95697" y="1732804"/>
            <a:ext cx="8000606" cy="511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24" b="1" dirty="0">
                <a:latin typeface="HP001 4 hàng" panose="020B0603050302020204" pitchFamily="34" charset="0"/>
              </a:rPr>
              <a:t>Chia </a:t>
            </a:r>
            <a:r>
              <a:rPr lang="en-US" sz="2724" b="1" dirty="0" err="1">
                <a:latin typeface="HP001 4 hàng" panose="020B0603050302020204" pitchFamily="34" charset="0"/>
              </a:rPr>
              <a:t>cho</a:t>
            </a:r>
            <a:r>
              <a:rPr lang="en-US" sz="2724" b="1" dirty="0">
                <a:latin typeface="HP001 4 hàng" panose="020B0603050302020204" pitchFamily="34" charset="0"/>
              </a:rPr>
              <a:t> </a:t>
            </a:r>
            <a:r>
              <a:rPr lang="en-US" sz="2724" b="1" dirty="0" err="1">
                <a:latin typeface="HP001 4 hàng" panose="020B0603050302020204" pitchFamily="34" charset="0"/>
              </a:rPr>
              <a:t>số</a:t>
            </a:r>
            <a:r>
              <a:rPr lang="en-US" sz="2724" b="1" dirty="0">
                <a:latin typeface="HP001 4 hàng" panose="020B0603050302020204" pitchFamily="34" charset="0"/>
              </a:rPr>
              <a:t> </a:t>
            </a:r>
            <a:r>
              <a:rPr lang="en-US" sz="2724" b="1" dirty="0" err="1">
                <a:latin typeface="HP001 4 hàng" panose="020B0603050302020204" pitchFamily="34" charset="0"/>
              </a:rPr>
              <a:t>có</a:t>
            </a:r>
            <a:r>
              <a:rPr lang="en-US" sz="2724" b="1" dirty="0">
                <a:latin typeface="HP001 4 hàng" panose="020B0603050302020204" pitchFamily="34" charset="0"/>
              </a:rPr>
              <a:t> </a:t>
            </a:r>
            <a:r>
              <a:rPr lang="en-US" sz="2724" b="1" dirty="0" err="1">
                <a:latin typeface="HP001 4 hàng" panose="020B0603050302020204" pitchFamily="34" charset="0"/>
              </a:rPr>
              <a:t>hai</a:t>
            </a:r>
            <a:r>
              <a:rPr lang="en-US" sz="2724" b="1" dirty="0">
                <a:latin typeface="HP001 4 hàng" panose="020B0603050302020204" pitchFamily="34" charset="0"/>
              </a:rPr>
              <a:t> </a:t>
            </a:r>
            <a:r>
              <a:rPr lang="en-US" sz="2724" b="1" dirty="0" err="1">
                <a:latin typeface="HP001 4 hàng" panose="020B0603050302020204" pitchFamily="34" charset="0"/>
              </a:rPr>
              <a:t>chữ</a:t>
            </a:r>
            <a:r>
              <a:rPr lang="en-US" sz="2724" b="1" dirty="0">
                <a:latin typeface="HP001 4 hàng" panose="020B0603050302020204" pitchFamily="34" charset="0"/>
              </a:rPr>
              <a:t> </a:t>
            </a:r>
            <a:r>
              <a:rPr lang="en-US" sz="2724" b="1" dirty="0" err="1">
                <a:latin typeface="HP001 4 hàng" panose="020B0603050302020204" pitchFamily="34" charset="0"/>
              </a:rPr>
              <a:t>số</a:t>
            </a:r>
            <a:r>
              <a:rPr lang="en-US" sz="2724" b="1" dirty="0"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25806" y="2172431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HP001 4 hàng" panose="020B06030503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53020" y="2189787"/>
            <a:ext cx="4338114" cy="511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24" b="1" u="sng" dirty="0" err="1">
                <a:latin typeface="HP001 4 hàng" panose="020B0603050302020204" pitchFamily="34" charset="0"/>
              </a:rPr>
              <a:t>Bài</a:t>
            </a:r>
            <a:r>
              <a:rPr lang="en-US" sz="2724" b="1" u="sng" dirty="0">
                <a:latin typeface="HP001 4 hàng" panose="020B0603050302020204" pitchFamily="34" charset="0"/>
              </a:rPr>
              <a:t> 1</a:t>
            </a:r>
            <a:r>
              <a:rPr lang="en-US" sz="2724" b="1" u="sng">
                <a:latin typeface="HP001 4 hàng" panose="020B0603050302020204" pitchFamily="34" charset="0"/>
              </a:rPr>
              <a:t>: </a:t>
            </a:r>
            <a:r>
              <a:rPr lang="en-US" sz="2724" b="1">
                <a:latin typeface="HP001 4 hàng" panose="020B0603050302020204" pitchFamily="34" charset="0"/>
              </a:rPr>
              <a:t>Đặt tính rồi tính</a:t>
            </a:r>
            <a:endParaRPr lang="en-US" sz="2724" b="1" dirty="0">
              <a:latin typeface="HP001 4 hàng" panose="020B06030503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6622" y="2718693"/>
            <a:ext cx="4338114" cy="511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24" b="1" dirty="0">
                <a:latin typeface="HP001 4 hàng" panose="020B0603050302020204" pitchFamily="34" charset="0"/>
              </a:rPr>
              <a:t>b)   469 : 67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545556" y="3112668"/>
            <a:ext cx="0" cy="8464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545556" y="3649277"/>
            <a:ext cx="129342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096000" y="2734602"/>
            <a:ext cx="4338114" cy="511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24" b="1" dirty="0">
                <a:latin typeface="HP001 4 hàng" panose="020B0603050302020204" pitchFamily="34" charset="0"/>
              </a:rPr>
              <a:t>397 : 56 </a:t>
            </a: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 flipH="1">
            <a:off x="6852894" y="3649277"/>
            <a:ext cx="116715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6840367" y="3153402"/>
            <a:ext cx="12526" cy="82375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131174" y="3192620"/>
            <a:ext cx="3036277" cy="511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24" b="1" dirty="0">
                <a:latin typeface="HP001 4 hàng" panose="020B0603050302020204" pitchFamily="34" charset="0"/>
              </a:rPr>
              <a:t>   469    67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298625" y="3240777"/>
            <a:ext cx="3153854" cy="511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24" b="1" dirty="0">
                <a:latin typeface="HP001 4 hàng" panose="020B0603050302020204" pitchFamily="34" charset="0"/>
              </a:rPr>
              <a:t>     397   56  </a:t>
            </a:r>
          </a:p>
        </p:txBody>
      </p:sp>
    </p:spTree>
    <p:extLst>
      <p:ext uri="{BB962C8B-B14F-4D97-AF65-F5344CB8AC3E}">
        <p14:creationId xmlns:p14="http://schemas.microsoft.com/office/powerpoint/2010/main" xmlns="" val="2389895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13067" y="425620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endParaRPr lang="zh-CN" altLang="en-US" sz="2800" dirty="0">
              <a:latin typeface="HP001 4 hàng" panose="020B06030503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985" t="-1180" r="8258" b="52513"/>
          <a:stretch>
            <a:fillRect/>
          </a:stretch>
        </p:blipFill>
        <p:spPr>
          <a:xfrm>
            <a:off x="9901354" y="4883333"/>
            <a:ext cx="2136738" cy="1505007"/>
          </a:xfrm>
          <a:prstGeom prst="rect">
            <a:avLst/>
          </a:prstGeom>
        </p:spPr>
      </p:pic>
      <p:grpSp>
        <p:nvGrpSpPr>
          <p:cNvPr id="10" name="Group 1261"/>
          <p:cNvGrpSpPr/>
          <p:nvPr/>
        </p:nvGrpSpPr>
        <p:grpSpPr>
          <a:xfrm>
            <a:off x="906041" y="2278178"/>
            <a:ext cx="467620" cy="422875"/>
            <a:chOff x="0" y="0"/>
            <a:chExt cx="935237" cy="845748"/>
          </a:xfrm>
        </p:grpSpPr>
        <p:sp>
          <p:nvSpPr>
            <p:cNvPr id="11" name="Shape 1259"/>
            <p:cNvSpPr/>
            <p:nvPr/>
          </p:nvSpPr>
          <p:spPr>
            <a:xfrm>
              <a:off x="0" y="0"/>
              <a:ext cx="935238" cy="845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200000"/>
                </a:lnSpc>
                <a:defRPr sz="180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 sz="11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2" name="Shape 1260"/>
            <p:cNvSpPr/>
            <p:nvPr/>
          </p:nvSpPr>
          <p:spPr>
            <a:xfrm>
              <a:off x="113344" y="119310"/>
              <a:ext cx="619062" cy="53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200000"/>
                </a:lnSpc>
                <a:defRPr sz="180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 sz="11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pic>
        <p:nvPicPr>
          <p:cNvPr id="38" name="Google Shape;329;p46" descr="ag00218_"/>
          <p:cNvPicPr preferRelativeResize="0"/>
          <p:nvPr/>
        </p:nvPicPr>
        <p:blipFill rotWithShape="1">
          <a:blip r:embed="rId4" cstate="print"/>
          <a:srcRect/>
          <a:stretch>
            <a:fillRect/>
          </a:stretch>
        </p:blipFill>
        <p:spPr>
          <a:xfrm rot="-3780000">
            <a:off x="10554394" y="528496"/>
            <a:ext cx="547687" cy="536575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2297131" y="1336425"/>
            <a:ext cx="7827819" cy="685800"/>
          </a:xfrm>
          <a:prstGeom prst="rect">
            <a:avLst/>
          </a:prstGeom>
          <a:noFill/>
          <a:ln w="76200" cmpd="tri">
            <a:noFill/>
            <a:miter lim="800000"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 </a:t>
            </a:r>
            <a:r>
              <a:rPr lang="vi-VN" altLang="en-US" sz="3600" b="1" dirty="0">
                <a:solidFill>
                  <a:srgbClr val="002060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Bài 1: Đặt tính rồi tính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FontTx/>
              <a:buAutoNum type="alphaLcParenR"/>
            </a:pPr>
            <a:r>
              <a:rPr lang="vi-VN" altLang="en-US" sz="3600" b="1" dirty="0">
                <a:solidFill>
                  <a:srgbClr val="002060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288 : 24						740 : 45		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vi-VN" altLang="en-US" sz="3600" b="1" dirty="0">
                <a:solidFill>
                  <a:srgbClr val="002060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b) 496 : 67						397 : 56</a:t>
            </a:r>
            <a:endParaRPr lang="en-US" altLang="en-US" sz="4400" b="1" dirty="0">
              <a:solidFill>
                <a:srgbClr val="002060"/>
              </a:solidFill>
              <a:latin typeface="HP001 4 hàng" panose="020B0603050302020204" pitchFamily="34" charset="0"/>
              <a:sym typeface="Wingdings" panose="05000000000000000000" pitchFamily="2" charset="2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382178" y="3416340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002060"/>
                </a:solidFill>
                <a:latin typeface="+mj-lt"/>
              </a:rPr>
              <a:t>1</a:t>
            </a:r>
            <a:endParaRPr lang="en-US" sz="32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485780" y="3406243"/>
            <a:ext cx="9741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24</a:t>
            </a:r>
            <a:r>
              <a:rPr lang="en-US" sz="3200" b="1" u="sng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002060"/>
              </a:solidFill>
              <a:latin typeface="+mj-lt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rot="5400000" flipH="1" flipV="1">
            <a:off x="1929721" y="3613542"/>
            <a:ext cx="1576" cy="6341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703756" y="3919579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002060"/>
                </a:solidFill>
                <a:latin typeface="+mj-lt"/>
              </a:rPr>
              <a:t>48</a:t>
            </a:r>
            <a:endParaRPr lang="en-US" sz="32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85259" y="3397559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</a:t>
            </a:r>
            <a:endParaRPr lang="en-US" sz="32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284617" y="3367549"/>
            <a:ext cx="8956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45</a:t>
            </a:r>
            <a:r>
              <a:rPr lang="en-US" sz="3200" b="1" u="sng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002060"/>
              </a:solidFill>
              <a:latin typeface="+mj-lt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rot="5400000" flipH="1" flipV="1">
            <a:off x="4670095" y="3601724"/>
            <a:ext cx="1576" cy="58308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4265676" y="3890719"/>
            <a:ext cx="800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290</a:t>
            </a:r>
            <a:endParaRPr lang="en-US" sz="32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568706" y="3398113"/>
            <a:ext cx="3882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662578" y="3414581"/>
            <a:ext cx="9741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469</a:t>
            </a:r>
            <a:r>
              <a:rPr lang="en-US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 rot="5400000" flipH="1" flipV="1">
            <a:off x="7071004" y="3610990"/>
            <a:ext cx="1576" cy="6341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7073648" y="3968101"/>
            <a:ext cx="3882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0335302" y="3412707"/>
            <a:ext cx="3882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9439667" y="3416407"/>
            <a:ext cx="8956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392</a:t>
            </a:r>
            <a:r>
              <a:rPr lang="en-US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 rot="5400000" flipH="1" flipV="1">
            <a:off x="9817376" y="3661570"/>
            <a:ext cx="1576" cy="58308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9812102" y="4006170"/>
            <a:ext cx="3882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84184" y="2889259"/>
            <a:ext cx="9416659" cy="989890"/>
            <a:chOff x="1484184" y="2889259"/>
            <a:chExt cx="9416659" cy="989890"/>
          </a:xfrm>
        </p:grpSpPr>
        <p:sp>
          <p:nvSpPr>
            <p:cNvPr id="25" name="Rectangle 24"/>
            <p:cNvSpPr/>
            <p:nvPr/>
          </p:nvSpPr>
          <p:spPr>
            <a:xfrm>
              <a:off x="1484184" y="2902838"/>
              <a:ext cx="150714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b="1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</a:rPr>
                <a:t>288  </a:t>
              </a:r>
              <a:r>
                <a:rPr lang="en-US" sz="3200" b="1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vi-VN" sz="3200" b="1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</a:rPr>
                <a:t>24</a:t>
              </a:r>
              <a:endParaRPr lang="en-US" sz="3200" dirty="0">
                <a:solidFill>
                  <a:srgbClr val="002060"/>
                </a:solidFill>
                <a:latin typeface="+mj-lt"/>
              </a:endParaRPr>
            </a:p>
          </p:txBody>
        </p:sp>
        <p:grpSp>
          <p:nvGrpSpPr>
            <p:cNvPr id="20" name="Group 48"/>
            <p:cNvGrpSpPr/>
            <p:nvPr/>
          </p:nvGrpSpPr>
          <p:grpSpPr>
            <a:xfrm>
              <a:off x="2325423" y="3006563"/>
              <a:ext cx="648578" cy="831792"/>
              <a:chOff x="3809206" y="3429794"/>
              <a:chExt cx="596325" cy="762000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 rot="5400000">
                <a:off x="3429000" y="3810000"/>
                <a:ext cx="762000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5400000" flipH="1" flipV="1">
                <a:off x="4113268" y="3485185"/>
                <a:ext cx="1444" cy="583083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4" name="Rectangle 33"/>
            <p:cNvSpPr/>
            <p:nvPr/>
          </p:nvSpPr>
          <p:spPr>
            <a:xfrm>
              <a:off x="4305891" y="2915340"/>
              <a:ext cx="140455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b="1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</a:rPr>
                <a:t>740 </a:t>
              </a:r>
              <a:r>
                <a:rPr lang="en-US" sz="3200" b="1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vi-VN" sz="3200" b="1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</a:rPr>
                <a:t>45</a:t>
              </a:r>
              <a:endParaRPr lang="en-US" sz="3200" dirty="0">
                <a:solidFill>
                  <a:srgbClr val="002060"/>
                </a:solidFill>
                <a:latin typeface="+mj-lt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 rot="5400000">
              <a:off x="4646897" y="3439573"/>
              <a:ext cx="831792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 flipH="1" flipV="1">
              <a:off x="5378299" y="3037080"/>
              <a:ext cx="1576" cy="63417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>
              <a:off x="6687595" y="2889259"/>
              <a:ext cx="143340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469 </a:t>
              </a:r>
              <a:r>
                <a:rPr lang="vi-VN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67</a:t>
              </a:r>
              <a:endPara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3" name="Group 48"/>
            <p:cNvGrpSpPr/>
            <p:nvPr/>
          </p:nvGrpSpPr>
          <p:grpSpPr>
            <a:xfrm>
              <a:off x="7573630" y="3043158"/>
              <a:ext cx="649709" cy="831792"/>
              <a:chOff x="3809206" y="3429794"/>
              <a:chExt cx="597364" cy="762000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 rot="5400000">
                <a:off x="3429000" y="3810000"/>
                <a:ext cx="762000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5400000" flipH="1" flipV="1">
                <a:off x="4114307" y="3429170"/>
                <a:ext cx="1444" cy="583083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3" name="Rectangle 52"/>
            <p:cNvSpPr/>
            <p:nvPr/>
          </p:nvSpPr>
          <p:spPr>
            <a:xfrm>
              <a:off x="9439667" y="2912838"/>
              <a:ext cx="141577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397</a:t>
              </a:r>
              <a:r>
                <a:rPr lang="vi-VN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56</a:t>
              </a:r>
              <a:endPara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>
            <a:xfrm rot="5400000">
              <a:off x="9851565" y="3462459"/>
              <a:ext cx="831792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5400000" flipH="1" flipV="1">
              <a:off x="10582967" y="3059966"/>
              <a:ext cx="1576" cy="63417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2" name="Rectangle 61"/>
          <p:cNvSpPr/>
          <p:nvPr/>
        </p:nvSpPr>
        <p:spPr>
          <a:xfrm>
            <a:off x="1685862" y="4348726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002060"/>
                </a:solidFill>
                <a:latin typeface="+mj-lt"/>
              </a:rPr>
              <a:t>48</a:t>
            </a:r>
            <a:endParaRPr lang="en-US" sz="3200" b="1" dirty="0">
              <a:solidFill>
                <a:srgbClr val="002060"/>
              </a:solidFill>
              <a:latin typeface="+mj-lt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 rot="5400000" flipH="1" flipV="1">
            <a:off x="1951492" y="4542586"/>
            <a:ext cx="1576" cy="6341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1911955" y="4906872"/>
            <a:ext cx="3882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251562" y="4298558"/>
            <a:ext cx="800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270</a:t>
            </a:r>
            <a:endParaRPr lang="en-US" sz="32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445866" y="4837376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20</a:t>
            </a:r>
            <a:endParaRPr lang="en-US" sz="3200" dirty="0">
              <a:solidFill>
                <a:srgbClr val="002060"/>
              </a:solidFill>
              <a:latin typeface="+mj-lt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 rot="5400000" flipH="1" flipV="1">
            <a:off x="4690185" y="4518261"/>
            <a:ext cx="1576" cy="6341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2605426" y="3414582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002060"/>
                </a:solidFill>
                <a:latin typeface="+mj-lt"/>
              </a:rPr>
              <a:t>2</a:t>
            </a:r>
            <a:endParaRPr lang="en-US" sz="32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283533" y="3392655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002060"/>
                </a:solidFill>
                <a:latin typeface="+mj-lt"/>
              </a:rPr>
              <a:t>6</a:t>
            </a:r>
            <a:endParaRPr lang="en-US" sz="32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8" grpId="0"/>
      <p:bldP spid="29" grpId="0"/>
      <p:bldP spid="35" grpId="0"/>
      <p:bldP spid="37" grpId="0"/>
      <p:bldP spid="46" grpId="0"/>
      <p:bldP spid="49" grpId="0"/>
      <p:bldP spid="51" grpId="0"/>
      <p:bldP spid="52" grpId="0"/>
      <p:bldP spid="57" grpId="0"/>
      <p:bldP spid="59" grpId="0"/>
      <p:bldP spid="62" grpId="0"/>
      <p:bldP spid="64" grpId="0"/>
      <p:bldP spid="65" grpId="0"/>
      <p:bldP spid="66" grpId="0"/>
      <p:bldP spid="68" grpId="0"/>
      <p:bldP spid="6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3521" y="152400"/>
            <a:ext cx="11555836" cy="6252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endParaRPr lang="zh-CN" altLang="en-US" sz="3200">
              <a:latin typeface="HP001 4 hàng" panose="020B0603050302020204" pitchFamily="34" charset="0"/>
            </a:endParaRPr>
          </a:p>
        </p:txBody>
      </p:sp>
      <p:pic>
        <p:nvPicPr>
          <p:cNvPr id="28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49" t="33272" r="63508" b="34414"/>
          <a:stretch>
            <a:fillRect/>
          </a:stretch>
        </p:blipFill>
        <p:spPr>
          <a:xfrm>
            <a:off x="10052061" y="4417965"/>
            <a:ext cx="2436383" cy="206193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26205" y="707320"/>
            <a:ext cx="98556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2.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ta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xếp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đều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240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bộ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bàn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ghế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15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phòng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phòng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xếp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bao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bộ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bàn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ghế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Rectangle 10"/>
          <p:cNvSpPr txBox="1">
            <a:spLocks noChangeArrowheads="1"/>
          </p:cNvSpPr>
          <p:nvPr/>
        </p:nvSpPr>
        <p:spPr>
          <a:xfrm>
            <a:off x="3006634" y="2119848"/>
            <a:ext cx="6082937" cy="16764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3600" b="1" u="sng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Tóm</a:t>
            </a:r>
            <a:r>
              <a:rPr lang="en-US" sz="3600" b="1" u="sng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tắt</a:t>
            </a:r>
            <a:endParaRPr lang="en-US" sz="3600" b="1" u="sng" dirty="0">
              <a:solidFill>
                <a:srgbClr val="00206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15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phòng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: 240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bộ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bàn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ghế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vi-VN" sz="36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1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phòng</a:t>
            </a:r>
            <a:r>
              <a:rPr lang="vi-VN" sz="36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 ...</a:t>
            </a:r>
            <a:r>
              <a:rPr lang="vi-VN" sz="36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bộ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bàn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ghế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3600" b="1" dirty="0">
              <a:solidFill>
                <a:srgbClr val="00206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81921" y="226781"/>
            <a:ext cx="1053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HP001 4 hàng" panose="020B06030503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9939" y="4129753"/>
            <a:ext cx="73674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b="1" u="sng" dirty="0" err="1">
                <a:solidFill>
                  <a:srgbClr val="002060"/>
                </a:solidFill>
                <a:latin typeface="HP001 4 hàng" panose="020B0603050302020204" pitchFamily="34" charset="0"/>
              </a:rPr>
              <a:t>Bài</a:t>
            </a:r>
            <a:r>
              <a:rPr lang="en-US" sz="3600" b="1" u="sng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  <a:latin typeface="HP001 4 hàng" panose="020B0603050302020204" pitchFamily="34" charset="0"/>
              </a:rPr>
              <a:t>giải</a:t>
            </a:r>
            <a:endParaRPr lang="en-US" sz="3600" b="1" u="sng" dirty="0">
              <a:solidFill>
                <a:srgbClr val="002060"/>
              </a:solidFill>
              <a:latin typeface="HP001 4 hàng" panose="020B0603050302020204" pitchFamily="34" charset="0"/>
            </a:endParaRPr>
          </a:p>
          <a:p>
            <a:pPr algn="ctr" eaLnBrk="0" hangingPunct="0"/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Mỗi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phòng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xếp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được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:</a:t>
            </a:r>
          </a:p>
          <a:p>
            <a:pPr algn="ctr" eaLnBrk="0" hangingPunct="0"/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240 : 15 = 16 (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bộ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)</a:t>
            </a:r>
          </a:p>
          <a:p>
            <a:pPr algn="r" eaLnBrk="0" hangingPunct="0"/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Đáp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: 16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bộ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bàn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ghế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"/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65" t="5074" r="12177" b="15106"/>
          <a:stretch>
            <a:fillRect/>
          </a:stretch>
        </p:blipFill>
        <p:spPr>
          <a:xfrm>
            <a:off x="10328286" y="5242517"/>
            <a:ext cx="1560931" cy="1292851"/>
          </a:xfrm>
          <a:prstGeom prst="rect">
            <a:avLst/>
          </a:prstGeom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381000" y="-509588"/>
            <a:ext cx="815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214313" y="1992311"/>
            <a:ext cx="9144000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3200" b="1" u="sng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en-US" sz="320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en-US" sz="3200">
              <a:latin typeface="Times New Roman" panose="02020603050405020304" pitchFamily="18" charset="0"/>
            </a:endParaRPr>
          </a:p>
        </p:txBody>
      </p:sp>
      <p:sp>
        <p:nvSpPr>
          <p:cNvPr id="7" name="Text Box 10247"/>
          <p:cNvSpPr txBox="1">
            <a:spLocks noChangeArrowheads="1"/>
          </p:cNvSpPr>
          <p:nvPr/>
        </p:nvSpPr>
        <p:spPr bwMode="auto">
          <a:xfrm>
            <a:off x="684121" y="974588"/>
            <a:ext cx="30861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vi-VN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8192 : 64 = ?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0248"/>
          <p:cNvSpPr txBox="1">
            <a:spLocks noChangeArrowheads="1"/>
          </p:cNvSpPr>
          <p:nvPr/>
        </p:nvSpPr>
        <p:spPr bwMode="auto">
          <a:xfrm>
            <a:off x="6721445" y="4033747"/>
            <a:ext cx="184731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vi-VN" altLang="vi-VN" sz="2500" b="1">
              <a:ln w="0"/>
              <a:solidFill>
                <a:srgbClr val="00206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82558" y="1511163"/>
            <a:ext cx="9028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8192</a:t>
            </a:r>
          </a:p>
        </p:txBody>
      </p:sp>
      <p:grpSp>
        <p:nvGrpSpPr>
          <p:cNvPr id="10" name="Group 9"/>
          <p:cNvGrpSpPr/>
          <p:nvPr/>
        </p:nvGrpSpPr>
        <p:grpSpPr bwMode="auto">
          <a:xfrm>
            <a:off x="2170020" y="1477825"/>
            <a:ext cx="1189038" cy="1143000"/>
            <a:chOff x="2112" y="1488"/>
            <a:chExt cx="576" cy="720"/>
          </a:xfrm>
        </p:grpSpPr>
        <p:sp>
          <p:nvSpPr>
            <p:cNvPr id="15" name="Straight Connector 10263"/>
            <p:cNvSpPr>
              <a:spLocks noChangeShapeType="1"/>
            </p:cNvSpPr>
            <p:nvPr/>
          </p:nvSpPr>
          <p:spPr bwMode="auto">
            <a:xfrm>
              <a:off x="2112" y="1488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Straight Connector 10264"/>
            <p:cNvSpPr>
              <a:spLocks noChangeShapeType="1"/>
            </p:cNvSpPr>
            <p:nvPr/>
          </p:nvSpPr>
          <p:spPr bwMode="auto">
            <a:xfrm>
              <a:off x="2112" y="1776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268445" y="1492113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</a:p>
        </p:txBody>
      </p:sp>
      <p:sp>
        <p:nvSpPr>
          <p:cNvPr id="18" name="Text Box 10267"/>
          <p:cNvSpPr txBox="1">
            <a:spLocks noChangeArrowheads="1"/>
          </p:cNvSpPr>
          <p:nvPr/>
        </p:nvSpPr>
        <p:spPr bwMode="auto">
          <a:xfrm>
            <a:off x="3854285" y="669083"/>
            <a:ext cx="7627937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sz="2500" b="1" i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Chia </a:t>
            </a:r>
            <a:r>
              <a:rPr lang="en-US" sz="2500" b="1" i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theo</a:t>
            </a:r>
            <a:r>
              <a:rPr lang="en-US" sz="2500" b="1" i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2500" b="1" i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500" b="1" i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500" b="1" i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trái</a:t>
            </a:r>
            <a:r>
              <a:rPr lang="en-US" sz="2500" b="1" i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 sang </a:t>
            </a:r>
            <a:r>
              <a:rPr lang="en-US" sz="2500" b="1" i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phải</a:t>
            </a:r>
            <a:r>
              <a:rPr lang="en-US" sz="2500" b="1" i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Text Box 10268"/>
          <p:cNvSpPr txBox="1">
            <a:spLocks noChangeArrowheads="1"/>
          </p:cNvSpPr>
          <p:nvPr/>
        </p:nvSpPr>
        <p:spPr bwMode="auto">
          <a:xfrm>
            <a:off x="3770282" y="1225459"/>
            <a:ext cx="4656138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500" b="1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81 chia 64 được 1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988521" y="1200101"/>
            <a:ext cx="287337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sz="2500" b="1" i="1" dirty="0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81: 64 = ?</a:t>
            </a:r>
          </a:p>
        </p:txBody>
      </p:sp>
      <p:sp>
        <p:nvSpPr>
          <p:cNvPr id="21" name="Text Box 10270"/>
          <p:cNvSpPr txBox="1">
            <a:spLocks noChangeArrowheads="1"/>
          </p:cNvSpPr>
          <p:nvPr/>
        </p:nvSpPr>
        <p:spPr bwMode="auto">
          <a:xfrm>
            <a:off x="6380790" y="1198646"/>
            <a:ext cx="257492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sz="2500" b="1" dirty="0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500" b="1" dirty="0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1;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254244" y="1870857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3" name="Text Box 10277"/>
          <p:cNvSpPr txBox="1">
            <a:spLocks noChangeArrowheads="1"/>
          </p:cNvSpPr>
          <p:nvPr/>
        </p:nvSpPr>
        <p:spPr bwMode="auto">
          <a:xfrm>
            <a:off x="7351140" y="1214174"/>
            <a:ext cx="3926724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sz="2500" b="1" dirty="0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1 </a:t>
            </a:r>
            <a:r>
              <a:rPr lang="en-US" sz="2500" b="1" dirty="0" err="1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2500" b="1" dirty="0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4 </a:t>
            </a:r>
            <a:r>
              <a:rPr lang="en-US" sz="2500" b="1" dirty="0" err="1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500" b="1" dirty="0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4, </a:t>
            </a:r>
            <a:r>
              <a:rPr lang="en-US" sz="2500" b="1" dirty="0" err="1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500" b="1" dirty="0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4;</a:t>
            </a:r>
          </a:p>
        </p:txBody>
      </p:sp>
      <p:sp>
        <p:nvSpPr>
          <p:cNvPr id="24" name="Text Box 10278"/>
          <p:cNvSpPr txBox="1">
            <a:spLocks noChangeArrowheads="1"/>
          </p:cNvSpPr>
          <p:nvPr/>
        </p:nvSpPr>
        <p:spPr bwMode="auto">
          <a:xfrm>
            <a:off x="1043728" y="1858825"/>
            <a:ext cx="3952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5" name="Text Box 10279"/>
          <p:cNvSpPr txBox="1">
            <a:spLocks noChangeArrowheads="1"/>
          </p:cNvSpPr>
          <p:nvPr/>
        </p:nvSpPr>
        <p:spPr bwMode="auto">
          <a:xfrm>
            <a:off x="3959884" y="1678052"/>
            <a:ext cx="505142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sz="2500" b="1" dirty="0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1 </a:t>
            </a:r>
            <a:r>
              <a:rPr lang="en-US" sz="2500" b="1" dirty="0" err="1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2500" b="1" dirty="0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6 </a:t>
            </a:r>
            <a:r>
              <a:rPr lang="en-US" sz="2500" b="1" dirty="0" err="1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500" b="1" dirty="0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6, </a:t>
            </a:r>
            <a:r>
              <a:rPr lang="en-US" sz="2500" b="1" dirty="0" err="1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500" b="1" dirty="0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6;</a:t>
            </a:r>
          </a:p>
        </p:txBody>
      </p:sp>
      <p:sp>
        <p:nvSpPr>
          <p:cNvPr id="26" name="Text Box 10280"/>
          <p:cNvSpPr txBox="1">
            <a:spLocks noChangeArrowheads="1"/>
          </p:cNvSpPr>
          <p:nvPr/>
        </p:nvSpPr>
        <p:spPr bwMode="auto">
          <a:xfrm>
            <a:off x="836520" y="1858825"/>
            <a:ext cx="396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7" name="Text Box 10281"/>
          <p:cNvSpPr txBox="1">
            <a:spLocks noChangeArrowheads="1"/>
          </p:cNvSpPr>
          <p:nvPr/>
        </p:nvSpPr>
        <p:spPr bwMode="auto">
          <a:xfrm>
            <a:off x="3990064" y="2130335"/>
            <a:ext cx="455612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sz="2500" b="1" dirty="0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81 </a:t>
            </a:r>
            <a:r>
              <a:rPr lang="en-US" sz="2500" b="1" dirty="0" err="1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trừ</a:t>
            </a:r>
            <a:r>
              <a:rPr lang="en-US" sz="2500" b="1" dirty="0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64 </a:t>
            </a:r>
            <a:r>
              <a:rPr lang="en-US" sz="2500" b="1" dirty="0" err="1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500" b="1" dirty="0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17</a:t>
            </a: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 flipV="1">
            <a:off x="880188" y="2309538"/>
            <a:ext cx="72380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10283"/>
          <p:cNvSpPr txBox="1">
            <a:spLocks noChangeArrowheads="1"/>
          </p:cNvSpPr>
          <p:nvPr/>
        </p:nvSpPr>
        <p:spPr bwMode="auto">
          <a:xfrm>
            <a:off x="6494351" y="2122379"/>
            <a:ext cx="237807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sz="2500" b="1" dirty="0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500" b="1" dirty="0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17.</a:t>
            </a:r>
          </a:p>
        </p:txBody>
      </p:sp>
      <p:sp>
        <p:nvSpPr>
          <p:cNvPr id="30" name="Text Box 10284"/>
          <p:cNvSpPr txBox="1">
            <a:spLocks noChangeArrowheads="1"/>
          </p:cNvSpPr>
          <p:nvPr/>
        </p:nvSpPr>
        <p:spPr bwMode="auto">
          <a:xfrm>
            <a:off x="833547" y="2239825"/>
            <a:ext cx="689729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31" name="Text Box 10285"/>
          <p:cNvSpPr txBox="1">
            <a:spLocks noChangeArrowheads="1"/>
          </p:cNvSpPr>
          <p:nvPr/>
        </p:nvSpPr>
        <p:spPr bwMode="auto">
          <a:xfrm>
            <a:off x="3885376" y="2587689"/>
            <a:ext cx="1782762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500" b="1" dirty="0" err="1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Hạ</a:t>
            </a:r>
            <a:r>
              <a:rPr lang="en-US" sz="2500" b="1" dirty="0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9</a:t>
            </a:r>
          </a:p>
        </p:txBody>
      </p:sp>
      <p:sp>
        <p:nvSpPr>
          <p:cNvPr id="32" name="Text Box 10286"/>
          <p:cNvSpPr txBox="1">
            <a:spLocks noChangeArrowheads="1"/>
          </p:cNvSpPr>
          <p:nvPr/>
        </p:nvSpPr>
        <p:spPr bwMode="auto">
          <a:xfrm>
            <a:off x="1257286" y="2239825"/>
            <a:ext cx="5953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3" name="Text Box 10288"/>
          <p:cNvSpPr txBox="1">
            <a:spLocks noChangeArrowheads="1"/>
          </p:cNvSpPr>
          <p:nvPr/>
        </p:nvSpPr>
        <p:spPr bwMode="auto">
          <a:xfrm>
            <a:off x="4739073" y="2585353"/>
            <a:ext cx="2179638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sz="2500" b="1" dirty="0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500" b="1" dirty="0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179</a:t>
            </a:r>
          </a:p>
        </p:txBody>
      </p:sp>
      <p:sp>
        <p:nvSpPr>
          <p:cNvPr id="34" name="Text Box 10289"/>
          <p:cNvSpPr txBox="1">
            <a:spLocks noChangeArrowheads="1"/>
          </p:cNvSpPr>
          <p:nvPr/>
        </p:nvSpPr>
        <p:spPr bwMode="auto">
          <a:xfrm>
            <a:off x="3988521" y="3090314"/>
            <a:ext cx="3862388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sz="2500" b="1" i="1" dirty="0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179 : 64 = ?</a:t>
            </a:r>
          </a:p>
        </p:txBody>
      </p:sp>
      <p:sp>
        <p:nvSpPr>
          <p:cNvPr id="35" name="Text Box 10290"/>
          <p:cNvSpPr txBox="1">
            <a:spLocks noChangeArrowheads="1"/>
          </p:cNvSpPr>
          <p:nvPr/>
        </p:nvSpPr>
        <p:spPr bwMode="auto">
          <a:xfrm>
            <a:off x="6109148" y="2548844"/>
            <a:ext cx="554672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sz="2500" b="1" dirty="0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; 179 chia 64 </a:t>
            </a:r>
            <a:r>
              <a:rPr lang="en-US" sz="2500" b="1" dirty="0" err="1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500" b="1" dirty="0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2, </a:t>
            </a:r>
            <a:r>
              <a:rPr lang="en-US" sz="2500" b="1" dirty="0" err="1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500" b="1" dirty="0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2.</a:t>
            </a:r>
          </a:p>
        </p:txBody>
      </p:sp>
      <p:sp>
        <p:nvSpPr>
          <p:cNvPr id="36" name="Text Box 10291"/>
          <p:cNvSpPr txBox="1">
            <a:spLocks noChangeArrowheads="1"/>
          </p:cNvSpPr>
          <p:nvPr/>
        </p:nvSpPr>
        <p:spPr bwMode="auto">
          <a:xfrm>
            <a:off x="2466883" y="1858825"/>
            <a:ext cx="495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7" name="Text Box 10292"/>
          <p:cNvSpPr txBox="1">
            <a:spLocks noChangeArrowheads="1"/>
          </p:cNvSpPr>
          <p:nvPr/>
        </p:nvSpPr>
        <p:spPr bwMode="auto">
          <a:xfrm>
            <a:off x="4024660" y="2943118"/>
            <a:ext cx="3862389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sz="2500" b="1" dirty="0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 </a:t>
            </a:r>
            <a:r>
              <a:rPr lang="en-US" sz="2500" b="1" dirty="0" err="1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2500" b="1" dirty="0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4 </a:t>
            </a:r>
            <a:r>
              <a:rPr lang="en-US" sz="2500" b="1" dirty="0" err="1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500" b="1" dirty="0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8, </a:t>
            </a:r>
            <a:r>
              <a:rPr lang="en-US" sz="2500" b="1" dirty="0" err="1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500" b="1" dirty="0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8;</a:t>
            </a:r>
          </a:p>
        </p:txBody>
      </p:sp>
      <p:sp>
        <p:nvSpPr>
          <p:cNvPr id="38" name="Text Box 10293"/>
          <p:cNvSpPr txBox="1">
            <a:spLocks noChangeArrowheads="1"/>
          </p:cNvSpPr>
          <p:nvPr/>
        </p:nvSpPr>
        <p:spPr bwMode="auto">
          <a:xfrm>
            <a:off x="1245463" y="2557187"/>
            <a:ext cx="5937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9" name="Text Box 10294"/>
          <p:cNvSpPr txBox="1">
            <a:spLocks noChangeArrowheads="1"/>
          </p:cNvSpPr>
          <p:nvPr/>
        </p:nvSpPr>
        <p:spPr bwMode="auto">
          <a:xfrm>
            <a:off x="4068732" y="3387620"/>
            <a:ext cx="554672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sz="2500" b="1" dirty="0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 </a:t>
            </a:r>
            <a:r>
              <a:rPr lang="en-US" sz="2500" b="1" dirty="0" err="1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2500" b="1" dirty="0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6 </a:t>
            </a:r>
            <a:r>
              <a:rPr lang="en-US" sz="2500" b="1" dirty="0" err="1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500" b="1" dirty="0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12, </a:t>
            </a:r>
            <a:r>
              <a:rPr lang="en-US" sz="2500" b="1" dirty="0" err="1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500" b="1" dirty="0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12;</a:t>
            </a:r>
          </a:p>
        </p:txBody>
      </p:sp>
      <p:sp>
        <p:nvSpPr>
          <p:cNvPr id="40" name="Text Box 10295"/>
          <p:cNvSpPr txBox="1">
            <a:spLocks noChangeArrowheads="1"/>
          </p:cNvSpPr>
          <p:nvPr/>
        </p:nvSpPr>
        <p:spPr bwMode="auto">
          <a:xfrm>
            <a:off x="838561" y="2539863"/>
            <a:ext cx="5635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41" name="Straight Connector 40"/>
          <p:cNvSpPr>
            <a:spLocks noChangeShapeType="1"/>
          </p:cNvSpPr>
          <p:nvPr/>
        </p:nvSpPr>
        <p:spPr bwMode="auto">
          <a:xfrm>
            <a:off x="980983" y="3001825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10297"/>
          <p:cNvSpPr txBox="1">
            <a:spLocks noChangeArrowheads="1"/>
          </p:cNvSpPr>
          <p:nvPr/>
        </p:nvSpPr>
        <p:spPr bwMode="auto">
          <a:xfrm>
            <a:off x="4014813" y="3844808"/>
            <a:ext cx="663575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sz="2500" b="1" dirty="0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179 </a:t>
            </a:r>
            <a:r>
              <a:rPr lang="en-US" sz="2500" b="1" dirty="0" err="1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trừ</a:t>
            </a:r>
            <a:r>
              <a:rPr lang="en-US" sz="2500" b="1" dirty="0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128 </a:t>
            </a:r>
            <a:r>
              <a:rPr lang="en-US" sz="2500" b="1" dirty="0" err="1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500" b="1" dirty="0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51, </a:t>
            </a:r>
            <a:r>
              <a:rPr lang="en-US" sz="2500" b="1" dirty="0" err="1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500" b="1" dirty="0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51.</a:t>
            </a:r>
          </a:p>
        </p:txBody>
      </p:sp>
      <p:sp>
        <p:nvSpPr>
          <p:cNvPr id="43" name="Text Box 10298"/>
          <p:cNvSpPr txBox="1">
            <a:spLocks noChangeArrowheads="1"/>
          </p:cNvSpPr>
          <p:nvPr/>
        </p:nvSpPr>
        <p:spPr bwMode="auto">
          <a:xfrm>
            <a:off x="1051666" y="2925625"/>
            <a:ext cx="8921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</a:p>
        </p:txBody>
      </p:sp>
      <p:sp>
        <p:nvSpPr>
          <p:cNvPr id="44" name="Text Box 10299"/>
          <p:cNvSpPr txBox="1">
            <a:spLocks noChangeArrowheads="1"/>
          </p:cNvSpPr>
          <p:nvPr/>
        </p:nvSpPr>
        <p:spPr bwMode="auto">
          <a:xfrm>
            <a:off x="3770282" y="4316322"/>
            <a:ext cx="1585913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500" b="1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Hạ 2</a:t>
            </a:r>
          </a:p>
        </p:txBody>
      </p:sp>
      <p:sp>
        <p:nvSpPr>
          <p:cNvPr id="45" name="Text Box 10300"/>
          <p:cNvSpPr txBox="1">
            <a:spLocks noChangeArrowheads="1"/>
          </p:cNvSpPr>
          <p:nvPr/>
        </p:nvSpPr>
        <p:spPr bwMode="auto">
          <a:xfrm>
            <a:off x="1422052" y="2923370"/>
            <a:ext cx="4953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6" name="Text Box 10301"/>
          <p:cNvSpPr txBox="1">
            <a:spLocks noChangeArrowheads="1"/>
          </p:cNvSpPr>
          <p:nvPr/>
        </p:nvSpPr>
        <p:spPr bwMode="auto">
          <a:xfrm>
            <a:off x="4700557" y="4316322"/>
            <a:ext cx="237807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sz="2500" b="1" dirty="0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500" b="1" dirty="0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512;</a:t>
            </a:r>
          </a:p>
        </p:txBody>
      </p:sp>
      <p:sp>
        <p:nvSpPr>
          <p:cNvPr id="47" name="Text Box 10302"/>
          <p:cNvSpPr txBox="1">
            <a:spLocks noChangeArrowheads="1"/>
          </p:cNvSpPr>
          <p:nvPr/>
        </p:nvSpPr>
        <p:spPr bwMode="auto">
          <a:xfrm>
            <a:off x="3870295" y="4708274"/>
            <a:ext cx="277495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sz="2500" b="1" i="1" dirty="0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512 : 64 = ?</a:t>
            </a:r>
          </a:p>
        </p:txBody>
      </p:sp>
      <p:sp>
        <p:nvSpPr>
          <p:cNvPr id="48" name="Text Box 10303"/>
          <p:cNvSpPr txBox="1">
            <a:spLocks noChangeArrowheads="1"/>
          </p:cNvSpPr>
          <p:nvPr/>
        </p:nvSpPr>
        <p:spPr bwMode="auto">
          <a:xfrm>
            <a:off x="6167365" y="4328253"/>
            <a:ext cx="5249863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sz="2500" b="1" dirty="0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512 chia 64 </a:t>
            </a:r>
            <a:r>
              <a:rPr lang="en-US" sz="2500" b="1" dirty="0" err="1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500" b="1" dirty="0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8, </a:t>
            </a:r>
            <a:r>
              <a:rPr lang="en-US" sz="2500" b="1" dirty="0" err="1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500" b="1" dirty="0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8;</a:t>
            </a:r>
          </a:p>
        </p:txBody>
      </p:sp>
      <p:sp>
        <p:nvSpPr>
          <p:cNvPr id="49" name="Text Box 10304"/>
          <p:cNvSpPr txBox="1">
            <a:spLocks noChangeArrowheads="1"/>
          </p:cNvSpPr>
          <p:nvPr/>
        </p:nvSpPr>
        <p:spPr bwMode="auto">
          <a:xfrm>
            <a:off x="2715617" y="1873113"/>
            <a:ext cx="4953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0" name="Text Box 10305"/>
          <p:cNvSpPr txBox="1">
            <a:spLocks noChangeArrowheads="1"/>
          </p:cNvSpPr>
          <p:nvPr/>
        </p:nvSpPr>
        <p:spPr bwMode="auto">
          <a:xfrm>
            <a:off x="3889387" y="4706846"/>
            <a:ext cx="64389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sz="2500" b="1" dirty="0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8 </a:t>
            </a:r>
            <a:r>
              <a:rPr lang="en-US" sz="2500" b="1" dirty="0" err="1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2500" b="1" dirty="0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4 </a:t>
            </a:r>
            <a:r>
              <a:rPr lang="en-US" sz="2500" b="1" dirty="0" err="1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500" b="1" dirty="0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32, </a:t>
            </a:r>
            <a:r>
              <a:rPr lang="en-US" sz="2500" b="1" dirty="0" err="1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500" b="1" dirty="0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 </a:t>
            </a:r>
            <a:r>
              <a:rPr lang="en-US" sz="2500" b="1" dirty="0" err="1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nhớ</a:t>
            </a:r>
            <a:r>
              <a:rPr lang="en-US" sz="2500" b="1" dirty="0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3;</a:t>
            </a:r>
          </a:p>
        </p:txBody>
      </p:sp>
      <p:sp>
        <p:nvSpPr>
          <p:cNvPr id="51" name="Text Box 10306"/>
          <p:cNvSpPr txBox="1">
            <a:spLocks noChangeArrowheads="1"/>
          </p:cNvSpPr>
          <p:nvPr/>
        </p:nvSpPr>
        <p:spPr bwMode="auto">
          <a:xfrm>
            <a:off x="1410019" y="3304370"/>
            <a:ext cx="4953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2" name="Text Box 10307"/>
          <p:cNvSpPr txBox="1">
            <a:spLocks noChangeArrowheads="1"/>
          </p:cNvSpPr>
          <p:nvPr/>
        </p:nvSpPr>
        <p:spPr bwMode="auto">
          <a:xfrm>
            <a:off x="3870296" y="5169994"/>
            <a:ext cx="7002338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sz="2500" b="1" dirty="0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8 </a:t>
            </a:r>
            <a:r>
              <a:rPr lang="en-US" sz="2500" b="1" dirty="0" err="1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2500" b="1" dirty="0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6 </a:t>
            </a:r>
            <a:r>
              <a:rPr lang="en-US" sz="2500" b="1" dirty="0" err="1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500" b="1" dirty="0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48, </a:t>
            </a:r>
            <a:r>
              <a:rPr lang="en-US" sz="2500" b="1" dirty="0" err="1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thêm</a:t>
            </a:r>
            <a:r>
              <a:rPr lang="en-US" sz="2500" b="1" dirty="0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3 </a:t>
            </a:r>
            <a:r>
              <a:rPr lang="en-US" sz="2500" b="1" dirty="0" err="1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500" b="1" dirty="0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51, </a:t>
            </a:r>
            <a:r>
              <a:rPr lang="en-US" sz="2500" b="1" dirty="0" err="1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500" b="1" dirty="0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51;</a:t>
            </a:r>
          </a:p>
        </p:txBody>
      </p:sp>
      <p:sp>
        <p:nvSpPr>
          <p:cNvPr id="53" name="Text Box 10308"/>
          <p:cNvSpPr txBox="1">
            <a:spLocks noChangeArrowheads="1"/>
          </p:cNvSpPr>
          <p:nvPr/>
        </p:nvSpPr>
        <p:spPr bwMode="auto">
          <a:xfrm>
            <a:off x="1039085" y="3306625"/>
            <a:ext cx="563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</a:p>
        </p:txBody>
      </p:sp>
      <p:sp>
        <p:nvSpPr>
          <p:cNvPr id="54" name="Straight Connector 53"/>
          <p:cNvSpPr>
            <a:spLocks noChangeShapeType="1"/>
          </p:cNvSpPr>
          <p:nvPr/>
        </p:nvSpPr>
        <p:spPr bwMode="auto">
          <a:xfrm>
            <a:off x="1098458" y="3763825"/>
            <a:ext cx="74073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 Box 10310"/>
          <p:cNvSpPr txBox="1">
            <a:spLocks noChangeArrowheads="1"/>
          </p:cNvSpPr>
          <p:nvPr/>
        </p:nvSpPr>
        <p:spPr bwMode="auto">
          <a:xfrm>
            <a:off x="3854285" y="5690535"/>
            <a:ext cx="6338887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sz="2500" b="1" dirty="0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512 </a:t>
            </a:r>
            <a:r>
              <a:rPr lang="en-US" sz="2500" b="1" dirty="0" err="1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trừ</a:t>
            </a:r>
            <a:r>
              <a:rPr lang="en-US" sz="2500" b="1" dirty="0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512 </a:t>
            </a:r>
            <a:r>
              <a:rPr lang="en-US" sz="2500" b="1" dirty="0" err="1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500" b="1" dirty="0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0, </a:t>
            </a:r>
            <a:r>
              <a:rPr lang="en-US" sz="2500" b="1" dirty="0" err="1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500" b="1" dirty="0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0.</a:t>
            </a:r>
          </a:p>
        </p:txBody>
      </p:sp>
      <p:sp>
        <p:nvSpPr>
          <p:cNvPr id="56" name="Text Box 10311"/>
          <p:cNvSpPr txBox="1">
            <a:spLocks noChangeArrowheads="1"/>
          </p:cNvSpPr>
          <p:nvPr/>
        </p:nvSpPr>
        <p:spPr bwMode="auto">
          <a:xfrm>
            <a:off x="1367941" y="3682863"/>
            <a:ext cx="4953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684120" y="4144825"/>
            <a:ext cx="25747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8192 : 64 =……</a:t>
            </a: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2453941" y="4128686"/>
            <a:ext cx="723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128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7" grpId="0"/>
      <p:bldP spid="18" grpId="0"/>
      <p:bldP spid="19" grpId="0"/>
      <p:bldP spid="20" grpId="0"/>
      <p:bldP spid="20" grpId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1" grpId="0"/>
      <p:bldP spid="32" grpId="0"/>
      <p:bldP spid="33" grpId="0"/>
      <p:bldP spid="34" grpId="0"/>
      <p:bldP spid="34" grpId="1"/>
      <p:bldP spid="35" grpId="0"/>
      <p:bldP spid="36" grpId="0"/>
      <p:bldP spid="37" grpId="0"/>
      <p:bldP spid="38" grpId="0"/>
      <p:bldP spid="39" grpId="0"/>
      <p:bldP spid="40" grpId="0"/>
      <p:bldP spid="42" grpId="0"/>
      <p:bldP spid="43" grpId="0"/>
      <p:bldP spid="44" grpId="0"/>
      <p:bldP spid="45" grpId="0"/>
      <p:bldP spid="46" grpId="0"/>
      <p:bldP spid="47" grpId="0"/>
      <p:bldP spid="47" grpId="1"/>
      <p:bldP spid="48" grpId="0"/>
      <p:bldP spid="49" grpId="0"/>
      <p:bldP spid="50" grpId="0"/>
      <p:bldP spid="51" grpId="0"/>
      <p:bldP spid="52" grpId="0"/>
      <p:bldP spid="53" grpId="0"/>
      <p:bldP spid="55" grpId="0"/>
      <p:bldP spid="56" grpId="0"/>
      <p:bldP spid="57" grpId="0"/>
      <p:bldP spid="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5" y="0"/>
            <a:ext cx="12258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Content Placeholder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1131888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157728" y="271195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ỦY BAN NHÂN DÂN QUẬN 3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TRƯỜNG TIỂU HỌC NGUYỄN THI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968496" y="1207008"/>
            <a:ext cx="4462272" cy="182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648795" y="2275070"/>
            <a:ext cx="30290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MÔN TOÁN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23326" y="4817102"/>
            <a:ext cx="745486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Thùy</a:t>
            </a: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87503" y="5987534"/>
            <a:ext cx="512672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25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25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5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5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28 </a:t>
            </a:r>
            <a:r>
              <a:rPr lang="en-US" sz="25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5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5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5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  <a:endParaRPr lang="en-US" sz="25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972" t="47686" r="36947" b="5048"/>
          <a:stretch>
            <a:fillRect/>
          </a:stretch>
        </p:blipFill>
        <p:spPr>
          <a:xfrm>
            <a:off x="9905999" y="4750989"/>
            <a:ext cx="1707709" cy="1775416"/>
          </a:xfrm>
          <a:prstGeom prst="rect">
            <a:avLst/>
          </a:prstGeom>
        </p:spPr>
      </p:pic>
      <p:sp>
        <p:nvSpPr>
          <p:cNvPr id="13" name="Text Box 18443"/>
          <p:cNvSpPr txBox="1">
            <a:spLocks noChangeArrowheads="1"/>
          </p:cNvSpPr>
          <p:nvPr/>
        </p:nvSpPr>
        <p:spPr bwMode="auto">
          <a:xfrm>
            <a:off x="731522" y="1060269"/>
            <a:ext cx="32686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1154 : 62  = ?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8444"/>
          <p:cNvSpPr txBox="1">
            <a:spLocks noChangeArrowheads="1"/>
          </p:cNvSpPr>
          <p:nvPr/>
        </p:nvSpPr>
        <p:spPr bwMode="auto">
          <a:xfrm>
            <a:off x="4186697" y="1039660"/>
            <a:ext cx="641667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sz="2500" b="1" i="1" dirty="0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Chia </a:t>
            </a:r>
            <a:r>
              <a:rPr lang="en-US" sz="2500" b="1" i="1" dirty="0" err="1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theo</a:t>
            </a:r>
            <a:r>
              <a:rPr lang="en-US" sz="2500" b="1" i="1" dirty="0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2500" b="1" i="1" dirty="0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500" b="1" i="1" dirty="0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500" b="1" i="1" dirty="0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trái</a:t>
            </a:r>
            <a:r>
              <a:rPr lang="en-US" sz="2500" b="1" i="1" dirty="0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sang </a:t>
            </a:r>
            <a:r>
              <a:rPr lang="en-US" sz="2500" b="1" i="1" dirty="0" err="1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phải</a:t>
            </a:r>
            <a:r>
              <a:rPr lang="en-US" sz="2500" b="1" i="1" dirty="0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" name="Text Box 18445"/>
          <p:cNvSpPr txBox="1">
            <a:spLocks noChangeArrowheads="1"/>
          </p:cNvSpPr>
          <p:nvPr/>
        </p:nvSpPr>
        <p:spPr bwMode="auto">
          <a:xfrm>
            <a:off x="1213759" y="1898449"/>
            <a:ext cx="27733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1154        62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 bwMode="auto">
          <a:xfrm>
            <a:off x="2614297" y="1974649"/>
            <a:ext cx="1187450" cy="1143000"/>
            <a:chOff x="2112" y="1488"/>
            <a:chExt cx="576" cy="720"/>
          </a:xfrm>
        </p:grpSpPr>
        <p:sp>
          <p:nvSpPr>
            <p:cNvPr id="23" name="Straight Connector 18447"/>
            <p:cNvSpPr>
              <a:spLocks noChangeShapeType="1"/>
            </p:cNvSpPr>
            <p:nvPr/>
          </p:nvSpPr>
          <p:spPr bwMode="auto">
            <a:xfrm>
              <a:off x="2112" y="1488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Straight Connector 18448"/>
            <p:cNvSpPr>
              <a:spLocks noChangeShapeType="1"/>
            </p:cNvSpPr>
            <p:nvPr/>
          </p:nvSpPr>
          <p:spPr bwMode="auto">
            <a:xfrm>
              <a:off x="2112" y="1776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4054881" y="1603973"/>
            <a:ext cx="287337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sz="2500" b="1" i="1" dirty="0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115: 62 = ?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4051097" y="1591917"/>
            <a:ext cx="4807039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500" b="1" dirty="0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115 chia 62 </a:t>
            </a:r>
            <a:r>
              <a:rPr lang="en-US" sz="2500" b="1" dirty="0" err="1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500" b="1" dirty="0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1, </a:t>
            </a:r>
            <a:r>
              <a:rPr lang="en-US" sz="2500" b="1" dirty="0" err="1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500" b="1" dirty="0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1;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2714816" y="2431849"/>
            <a:ext cx="495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3970240" y="2139461"/>
            <a:ext cx="4426049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sz="2500" b="1" dirty="0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 </a:t>
            </a:r>
            <a:r>
              <a:rPr lang="en-US" sz="2500" b="1" dirty="0" err="1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2500" b="1" dirty="0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 </a:t>
            </a:r>
            <a:r>
              <a:rPr lang="en-US" sz="2500" b="1" dirty="0" err="1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500" b="1" dirty="0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2, </a:t>
            </a:r>
            <a:r>
              <a:rPr lang="en-US" sz="2500" b="1" dirty="0" err="1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500" b="1" dirty="0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2;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633222" y="2279449"/>
            <a:ext cx="495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7455949" y="2124196"/>
            <a:ext cx="4426049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sz="2500" b="1" dirty="0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 </a:t>
            </a:r>
            <a:r>
              <a:rPr lang="en-US" sz="2500" b="1" dirty="0" err="1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2500" b="1" dirty="0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6 </a:t>
            </a:r>
            <a:r>
              <a:rPr lang="en-US" sz="2500" b="1" dirty="0" err="1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500" b="1" dirty="0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6, </a:t>
            </a:r>
            <a:r>
              <a:rPr lang="en-US" sz="2500" b="1" dirty="0" err="1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500" b="1" dirty="0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6;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1417322" y="2279449"/>
            <a:ext cx="495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2" name="Straight Connector 31"/>
          <p:cNvSpPr>
            <a:spLocks noChangeShapeType="1"/>
          </p:cNvSpPr>
          <p:nvPr/>
        </p:nvSpPr>
        <p:spPr bwMode="auto">
          <a:xfrm>
            <a:off x="1325247" y="2736649"/>
            <a:ext cx="793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3970306" y="2681382"/>
            <a:ext cx="505145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sz="2500" b="1" dirty="0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115 </a:t>
            </a:r>
            <a:r>
              <a:rPr lang="en-US" sz="2500" b="1" dirty="0" err="1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trừ</a:t>
            </a:r>
            <a:r>
              <a:rPr lang="en-US" sz="2500" b="1" dirty="0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62 </a:t>
            </a:r>
            <a:r>
              <a:rPr lang="en-US" sz="2500" b="1" dirty="0" err="1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500" b="1" dirty="0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53, </a:t>
            </a:r>
            <a:r>
              <a:rPr lang="en-US" sz="2500" b="1" dirty="0" err="1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500" b="1" dirty="0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53.</a:t>
            </a: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1425260" y="2660449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4150601" y="3287732"/>
            <a:ext cx="1585913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500" b="1" dirty="0" err="1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Hạ</a:t>
            </a:r>
            <a:r>
              <a:rPr lang="en-US" sz="2500" b="1" dirty="0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1826394" y="2660449"/>
            <a:ext cx="495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5131059" y="3278681"/>
            <a:ext cx="257492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sz="2500" b="1" dirty="0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500" b="1" dirty="0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534</a:t>
            </a: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4635758" y="3617549"/>
            <a:ext cx="356552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sz="2500" b="1" i="1" dirty="0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534 : 62 = ?</a:t>
            </a: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6537179" y="3265692"/>
            <a:ext cx="5051449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sz="25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; 534 chia 62 </a:t>
            </a:r>
            <a:r>
              <a:rPr lang="en-US" sz="25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5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8, </a:t>
            </a:r>
            <a:r>
              <a:rPr lang="en-US" sz="25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5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8;</a:t>
            </a: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2911160" y="2431849"/>
            <a:ext cx="495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4125578" y="3910857"/>
            <a:ext cx="5699772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sz="2500" b="1" dirty="0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8 </a:t>
            </a:r>
            <a:r>
              <a:rPr lang="en-US" sz="2500" b="1" dirty="0" err="1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2500" b="1" dirty="0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 </a:t>
            </a:r>
            <a:r>
              <a:rPr lang="en-US" sz="2500" b="1" dirty="0" err="1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500" b="1" dirty="0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16, </a:t>
            </a:r>
            <a:r>
              <a:rPr lang="en-US" sz="2500" b="1" dirty="0" err="1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500" b="1" dirty="0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6 </a:t>
            </a:r>
            <a:r>
              <a:rPr lang="en-US" sz="2500" b="1" dirty="0" err="1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nhớ</a:t>
            </a:r>
            <a:r>
              <a:rPr lang="en-US" sz="2500" b="1" dirty="0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1;</a:t>
            </a: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1826394" y="3041449"/>
            <a:ext cx="495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4096120" y="4511479"/>
            <a:ext cx="7634179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sz="2500" b="1" dirty="0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8 </a:t>
            </a:r>
            <a:r>
              <a:rPr lang="en-US" sz="2500" b="1" dirty="0" err="1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2500" b="1" dirty="0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6 </a:t>
            </a:r>
            <a:r>
              <a:rPr lang="en-US" sz="2500" b="1" dirty="0" err="1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500" b="1" dirty="0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48, </a:t>
            </a:r>
            <a:r>
              <a:rPr lang="en-US" sz="2500" b="1" dirty="0" err="1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thêm</a:t>
            </a:r>
            <a:r>
              <a:rPr lang="en-US" sz="2500" b="1" dirty="0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 </a:t>
            </a:r>
            <a:r>
              <a:rPr lang="en-US" sz="2500" b="1" dirty="0" err="1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500" b="1" dirty="0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49 </a:t>
            </a:r>
            <a:r>
              <a:rPr lang="en-US" sz="2500" b="1" dirty="0" err="1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500" b="1" dirty="0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49;</a:t>
            </a: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1401422" y="3041449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</a:p>
        </p:txBody>
      </p:sp>
      <p:sp>
        <p:nvSpPr>
          <p:cNvPr id="45" name="Straight Connector 44"/>
          <p:cNvSpPr>
            <a:spLocks noChangeShapeType="1"/>
          </p:cNvSpPr>
          <p:nvPr/>
        </p:nvSpPr>
        <p:spPr bwMode="auto">
          <a:xfrm>
            <a:off x="1439461" y="3574859"/>
            <a:ext cx="892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4101467" y="5215193"/>
            <a:ext cx="5266694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sz="2500" b="1" dirty="0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534 </a:t>
            </a:r>
            <a:r>
              <a:rPr lang="en-US" sz="2500" b="1" dirty="0" err="1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trừ</a:t>
            </a:r>
            <a:r>
              <a:rPr lang="en-US" sz="2500" b="1" dirty="0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496 </a:t>
            </a:r>
            <a:r>
              <a:rPr lang="en-US" sz="2500" b="1" dirty="0" err="1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500" b="1" dirty="0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38, </a:t>
            </a:r>
            <a:r>
              <a:rPr lang="en-US" sz="2500" b="1" dirty="0" err="1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500" b="1" dirty="0">
                <a:ln w="0"/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38.</a:t>
            </a: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1569856" y="3523470"/>
            <a:ext cx="7159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731522" y="4260669"/>
            <a:ext cx="24475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1154 : 62=……</a:t>
            </a: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2415860" y="4194649"/>
            <a:ext cx="23780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 (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38)</a:t>
            </a: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1493658" y="3574845"/>
            <a:ext cx="792163" cy="533400"/>
          </a:xfrm>
          <a:prstGeom prst="ellipse">
            <a:avLst/>
          </a:prstGeom>
          <a:noFill/>
          <a:ln w="9525">
            <a:solidFill>
              <a:srgbClr val="CC330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2800" b="1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1" name="Oval 50"/>
          <p:cNvSpPr>
            <a:spLocks noChangeArrowheads="1"/>
          </p:cNvSpPr>
          <p:nvPr/>
        </p:nvSpPr>
        <p:spPr bwMode="auto">
          <a:xfrm>
            <a:off x="2634344" y="1898503"/>
            <a:ext cx="792163" cy="533400"/>
          </a:xfrm>
          <a:prstGeom prst="ellipse">
            <a:avLst/>
          </a:prstGeom>
          <a:noFill/>
          <a:ln w="9525">
            <a:solidFill>
              <a:srgbClr val="CC330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2800" b="1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25" grpId="0"/>
      <p:bldP spid="25" grpId="1"/>
      <p:bldP spid="26" grpId="0"/>
      <p:bldP spid="27" grpId="0"/>
      <p:bldP spid="28" grpId="0"/>
      <p:bldP spid="29" grpId="0"/>
      <p:bldP spid="30" grpId="0"/>
      <p:bldP spid="31" grpId="0"/>
      <p:bldP spid="33" grpId="0"/>
      <p:bldP spid="34" grpId="0"/>
      <p:bldP spid="35" grpId="0"/>
      <p:bldP spid="36" grpId="0"/>
      <p:bldP spid="37" grpId="0"/>
      <p:bldP spid="38" grpId="0"/>
      <p:bldP spid="38" grpId="1"/>
      <p:bldP spid="39" grpId="0"/>
      <p:bldP spid="40" grpId="0"/>
      <p:bldP spid="41" grpId="0"/>
      <p:bldP spid="42" grpId="0"/>
      <p:bldP spid="43" grpId="0"/>
      <p:bldP spid="44" grpId="0"/>
      <p:bldP spid="46" grpId="0"/>
      <p:bldP spid="47" grpId="0"/>
      <p:bldP spid="48" grpId="0"/>
      <p:bldP spid="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992" t="-937" r="50159" b="17087"/>
          <a:stretch>
            <a:fillRect/>
          </a:stretch>
        </p:blipFill>
        <p:spPr>
          <a:xfrm>
            <a:off x="5227021" y="1274330"/>
            <a:ext cx="6374670" cy="508499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636" y="681942"/>
            <a:ext cx="5960962" cy="596096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253" b="27899"/>
          <a:stretch>
            <a:fillRect/>
          </a:stretch>
        </p:blipFill>
        <p:spPr>
          <a:xfrm>
            <a:off x="6377650" y="535479"/>
            <a:ext cx="5455534" cy="274705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95528" y="2962867"/>
            <a:ext cx="60960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TRẢI </a:t>
            </a:r>
          </a:p>
          <a:p>
            <a:pPr algn="ctr"/>
            <a:r>
              <a:rPr lang="en-US" sz="8800" b="1" dirty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NGHIỆM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13067" y="425620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endParaRPr lang="zh-CN" altLang="en-US" sz="2800" dirty="0">
              <a:latin typeface="HP001 4 hàng" panose="020B06030503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985" t="-1180" r="8258" b="52513"/>
          <a:stretch>
            <a:fillRect/>
          </a:stretch>
        </p:blipFill>
        <p:spPr>
          <a:xfrm>
            <a:off x="10012703" y="4913806"/>
            <a:ext cx="2111868" cy="1487490"/>
          </a:xfrm>
          <a:prstGeom prst="rect">
            <a:avLst/>
          </a:prstGeom>
        </p:spPr>
      </p:pic>
      <p:grpSp>
        <p:nvGrpSpPr>
          <p:cNvPr id="10" name="Group 1261"/>
          <p:cNvGrpSpPr/>
          <p:nvPr/>
        </p:nvGrpSpPr>
        <p:grpSpPr>
          <a:xfrm>
            <a:off x="906041" y="2278178"/>
            <a:ext cx="467620" cy="422875"/>
            <a:chOff x="0" y="0"/>
            <a:chExt cx="935237" cy="845748"/>
          </a:xfrm>
        </p:grpSpPr>
        <p:sp>
          <p:nvSpPr>
            <p:cNvPr id="11" name="Shape 1259"/>
            <p:cNvSpPr/>
            <p:nvPr/>
          </p:nvSpPr>
          <p:spPr>
            <a:xfrm>
              <a:off x="0" y="0"/>
              <a:ext cx="935238" cy="845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200000"/>
                </a:lnSpc>
                <a:defRPr sz="180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 sz="11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2" name="Shape 1260"/>
            <p:cNvSpPr/>
            <p:nvPr/>
          </p:nvSpPr>
          <p:spPr>
            <a:xfrm>
              <a:off x="113344" y="119310"/>
              <a:ext cx="619062" cy="53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200000"/>
                </a:lnSpc>
                <a:defRPr sz="180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 sz="11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pic>
        <p:nvPicPr>
          <p:cNvPr id="38" name="Google Shape;329;p46" descr="ag00218_"/>
          <p:cNvPicPr preferRelativeResize="0"/>
          <p:nvPr/>
        </p:nvPicPr>
        <p:blipFill rotWithShape="1">
          <a:blip r:embed="rId4" cstate="print"/>
          <a:srcRect/>
          <a:stretch>
            <a:fillRect/>
          </a:stretch>
        </p:blipFill>
        <p:spPr>
          <a:xfrm rot="-3780000">
            <a:off x="10554394" y="528496"/>
            <a:ext cx="547687" cy="536575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2297131" y="1336425"/>
            <a:ext cx="7827819" cy="685800"/>
          </a:xfrm>
          <a:prstGeom prst="rect">
            <a:avLst/>
          </a:prstGeom>
          <a:noFill/>
          <a:ln w="76200" cmpd="tri">
            <a:noFill/>
            <a:miter lim="800000"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 </a:t>
            </a:r>
            <a:r>
              <a:rPr lang="vi-VN" altLang="en-US" sz="3600" b="1" dirty="0">
                <a:solidFill>
                  <a:srgbClr val="0000FF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Bài 1: Đặt tính rồi tính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vi-VN" altLang="en-US" sz="3600" b="1" dirty="0">
                <a:solidFill>
                  <a:srgbClr val="0000FF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c) 4674 : 82					2488 : 35		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vi-VN" altLang="en-US" sz="3600" b="1" dirty="0">
                <a:solidFill>
                  <a:srgbClr val="0000FF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d) 5781 : 47					9146 : 72</a:t>
            </a:r>
            <a:endParaRPr lang="en-US" altLang="en-US" sz="4400" b="1" dirty="0">
              <a:solidFill>
                <a:srgbClr val="0000FF"/>
              </a:solidFill>
              <a:latin typeface="HP001 4 hàng" panose="020B0603050302020204" pitchFamily="34" charset="0"/>
              <a:sym typeface="Wingdings" panose="05000000000000000000" pitchFamily="2" charset="2"/>
            </a:endParaRPr>
          </a:p>
        </p:txBody>
      </p:sp>
      <p:sp>
        <p:nvSpPr>
          <p:cNvPr id="54" name="Text Box 20486"/>
          <p:cNvSpPr txBox="1">
            <a:spLocks noChangeArrowheads="1"/>
          </p:cNvSpPr>
          <p:nvPr/>
        </p:nvSpPr>
        <p:spPr bwMode="auto">
          <a:xfrm>
            <a:off x="881111" y="2664241"/>
            <a:ext cx="2378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4674   82</a:t>
            </a:r>
          </a:p>
        </p:txBody>
      </p:sp>
      <p:grpSp>
        <p:nvGrpSpPr>
          <p:cNvPr id="55" name="Group 54"/>
          <p:cNvGrpSpPr/>
          <p:nvPr/>
        </p:nvGrpSpPr>
        <p:grpSpPr bwMode="auto">
          <a:xfrm>
            <a:off x="1946265" y="2882465"/>
            <a:ext cx="990600" cy="762000"/>
            <a:chOff x="2112" y="1488"/>
            <a:chExt cx="576" cy="720"/>
          </a:xfrm>
        </p:grpSpPr>
        <p:sp>
          <p:nvSpPr>
            <p:cNvPr id="56" name="Straight Connector 20488"/>
            <p:cNvSpPr>
              <a:spLocks noChangeShapeType="1"/>
            </p:cNvSpPr>
            <p:nvPr/>
          </p:nvSpPr>
          <p:spPr bwMode="auto">
            <a:xfrm>
              <a:off x="2112" y="1488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vi-VN" sz="32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Straight Connector 20489"/>
            <p:cNvSpPr>
              <a:spLocks noChangeShapeType="1"/>
            </p:cNvSpPr>
            <p:nvPr/>
          </p:nvSpPr>
          <p:spPr bwMode="auto">
            <a:xfrm>
              <a:off x="2112" y="1776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vi-VN" sz="32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1" name="Text Box 20490"/>
          <p:cNvSpPr txBox="1">
            <a:spLocks noChangeArrowheads="1"/>
          </p:cNvSpPr>
          <p:nvPr/>
        </p:nvSpPr>
        <p:spPr bwMode="auto">
          <a:xfrm>
            <a:off x="881110" y="3173829"/>
            <a:ext cx="188118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410 </a:t>
            </a:r>
            <a:r>
              <a:rPr lang="vi-VN" altLang="vi-V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57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72" name="Straight Connector 71"/>
          <p:cNvSpPr>
            <a:spLocks noChangeShapeType="1"/>
          </p:cNvSpPr>
          <p:nvPr/>
        </p:nvSpPr>
        <p:spPr bwMode="auto">
          <a:xfrm flipV="1">
            <a:off x="955683" y="3729154"/>
            <a:ext cx="693738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vi-VN" sz="32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Straight Connector 72"/>
          <p:cNvSpPr>
            <a:spLocks noChangeShapeType="1"/>
          </p:cNvSpPr>
          <p:nvPr/>
        </p:nvSpPr>
        <p:spPr bwMode="auto">
          <a:xfrm>
            <a:off x="828356" y="4608252"/>
            <a:ext cx="10906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vi-VN" sz="32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 Box 20493"/>
          <p:cNvSpPr txBox="1">
            <a:spLocks noChangeArrowheads="1"/>
          </p:cNvSpPr>
          <p:nvPr/>
        </p:nvSpPr>
        <p:spPr bwMode="auto">
          <a:xfrm>
            <a:off x="3457624" y="2780206"/>
            <a:ext cx="23764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2488    35</a:t>
            </a:r>
          </a:p>
        </p:txBody>
      </p:sp>
      <p:sp>
        <p:nvSpPr>
          <p:cNvPr id="75" name="Text Box 20494"/>
          <p:cNvSpPr txBox="1">
            <a:spLocks noChangeArrowheads="1"/>
          </p:cNvSpPr>
          <p:nvPr/>
        </p:nvSpPr>
        <p:spPr bwMode="auto">
          <a:xfrm>
            <a:off x="3406706" y="3332655"/>
            <a:ext cx="22780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245      71</a:t>
            </a:r>
          </a:p>
        </p:txBody>
      </p:sp>
      <p:grpSp>
        <p:nvGrpSpPr>
          <p:cNvPr id="76" name="Group 75"/>
          <p:cNvGrpSpPr/>
          <p:nvPr/>
        </p:nvGrpSpPr>
        <p:grpSpPr bwMode="auto">
          <a:xfrm>
            <a:off x="4546649" y="2856406"/>
            <a:ext cx="1189037" cy="914400"/>
            <a:chOff x="2112" y="1488"/>
            <a:chExt cx="576" cy="720"/>
          </a:xfrm>
        </p:grpSpPr>
        <p:sp>
          <p:nvSpPr>
            <p:cNvPr id="77" name="Straight Connector 20496"/>
            <p:cNvSpPr>
              <a:spLocks noChangeShapeType="1"/>
            </p:cNvSpPr>
            <p:nvPr/>
          </p:nvSpPr>
          <p:spPr bwMode="auto">
            <a:xfrm>
              <a:off x="2112" y="1488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vi-VN" sz="32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Straight Connector 20497"/>
            <p:cNvSpPr>
              <a:spLocks noChangeShapeType="1"/>
            </p:cNvSpPr>
            <p:nvPr/>
          </p:nvSpPr>
          <p:spPr bwMode="auto">
            <a:xfrm>
              <a:off x="2112" y="1776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vi-VN" sz="32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9" name="Straight Connector 78"/>
          <p:cNvSpPr>
            <a:spLocks noChangeShapeType="1"/>
          </p:cNvSpPr>
          <p:nvPr/>
        </p:nvSpPr>
        <p:spPr bwMode="auto">
          <a:xfrm>
            <a:off x="3457624" y="3848386"/>
            <a:ext cx="1089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vi-VN" sz="32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Straight Connector 79"/>
          <p:cNvSpPr>
            <a:spLocks noChangeShapeType="1"/>
          </p:cNvSpPr>
          <p:nvPr/>
        </p:nvSpPr>
        <p:spPr bwMode="auto">
          <a:xfrm flipV="1">
            <a:off x="3705157" y="4688376"/>
            <a:ext cx="665799" cy="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vi-VN" sz="32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 Box 20500"/>
          <p:cNvSpPr txBox="1">
            <a:spLocks noChangeArrowheads="1"/>
          </p:cNvSpPr>
          <p:nvPr/>
        </p:nvSpPr>
        <p:spPr bwMode="auto">
          <a:xfrm>
            <a:off x="6230986" y="2660295"/>
            <a:ext cx="2378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9009   33</a:t>
            </a:r>
          </a:p>
        </p:txBody>
      </p:sp>
      <p:grpSp>
        <p:nvGrpSpPr>
          <p:cNvPr id="82" name="Group 81"/>
          <p:cNvGrpSpPr/>
          <p:nvPr/>
        </p:nvGrpSpPr>
        <p:grpSpPr bwMode="auto">
          <a:xfrm>
            <a:off x="7320011" y="2704006"/>
            <a:ext cx="1189038" cy="1143000"/>
            <a:chOff x="2112" y="1488"/>
            <a:chExt cx="576" cy="720"/>
          </a:xfrm>
        </p:grpSpPr>
        <p:sp>
          <p:nvSpPr>
            <p:cNvPr id="83" name="Straight Connector 20502"/>
            <p:cNvSpPr>
              <a:spLocks noChangeShapeType="1"/>
            </p:cNvSpPr>
            <p:nvPr/>
          </p:nvSpPr>
          <p:spPr bwMode="auto">
            <a:xfrm>
              <a:off x="2112" y="1488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vi-VN" sz="32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Straight Connector 20503"/>
            <p:cNvSpPr>
              <a:spLocks noChangeShapeType="1"/>
            </p:cNvSpPr>
            <p:nvPr/>
          </p:nvSpPr>
          <p:spPr bwMode="auto">
            <a:xfrm>
              <a:off x="2112" y="1776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vi-VN" sz="32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5" name="Text Box 20504"/>
          <p:cNvSpPr txBox="1">
            <a:spLocks noChangeArrowheads="1"/>
          </p:cNvSpPr>
          <p:nvPr/>
        </p:nvSpPr>
        <p:spPr bwMode="auto">
          <a:xfrm>
            <a:off x="6230986" y="3208397"/>
            <a:ext cx="19691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66       27</a:t>
            </a:r>
          </a:p>
        </p:txBody>
      </p:sp>
      <p:sp>
        <p:nvSpPr>
          <p:cNvPr id="86" name="Text Box 20505"/>
          <p:cNvSpPr txBox="1">
            <a:spLocks noChangeArrowheads="1"/>
          </p:cNvSpPr>
          <p:nvPr/>
        </p:nvSpPr>
        <p:spPr bwMode="auto">
          <a:xfrm>
            <a:off x="6132561" y="3618406"/>
            <a:ext cx="23764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endParaRPr lang="vi-VN" altLang="vi-VN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 Box 20506"/>
          <p:cNvSpPr txBox="1">
            <a:spLocks noChangeArrowheads="1"/>
          </p:cNvSpPr>
          <p:nvPr/>
        </p:nvSpPr>
        <p:spPr bwMode="auto">
          <a:xfrm>
            <a:off x="6218955" y="3663650"/>
            <a:ext cx="2378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240</a:t>
            </a:r>
          </a:p>
        </p:txBody>
      </p:sp>
      <p:sp>
        <p:nvSpPr>
          <p:cNvPr id="88" name="Text Box 20507"/>
          <p:cNvSpPr txBox="1">
            <a:spLocks noChangeArrowheads="1"/>
          </p:cNvSpPr>
          <p:nvPr/>
        </p:nvSpPr>
        <p:spPr bwMode="auto">
          <a:xfrm>
            <a:off x="6429424" y="3999406"/>
            <a:ext cx="23764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endParaRPr lang="vi-VN" altLang="vi-VN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 Box 20508"/>
          <p:cNvSpPr txBox="1">
            <a:spLocks noChangeArrowheads="1"/>
          </p:cNvSpPr>
          <p:nvPr/>
        </p:nvSpPr>
        <p:spPr bwMode="auto">
          <a:xfrm>
            <a:off x="6230986" y="4082749"/>
            <a:ext cx="8520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231</a:t>
            </a:r>
          </a:p>
        </p:txBody>
      </p:sp>
      <p:sp>
        <p:nvSpPr>
          <p:cNvPr id="90" name="Text Box 20509"/>
          <p:cNvSpPr txBox="1">
            <a:spLocks noChangeArrowheads="1"/>
          </p:cNvSpPr>
          <p:nvPr/>
        </p:nvSpPr>
        <p:spPr bwMode="auto">
          <a:xfrm>
            <a:off x="6621895" y="4460962"/>
            <a:ext cx="8282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</a:t>
            </a:r>
          </a:p>
        </p:txBody>
      </p:sp>
      <p:sp>
        <p:nvSpPr>
          <p:cNvPr id="91" name="Text Box 20510"/>
          <p:cNvSpPr txBox="1">
            <a:spLocks noChangeArrowheads="1"/>
          </p:cNvSpPr>
          <p:nvPr/>
        </p:nvSpPr>
        <p:spPr bwMode="auto">
          <a:xfrm>
            <a:off x="6633928" y="4841962"/>
            <a:ext cx="7921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</a:t>
            </a:r>
          </a:p>
        </p:txBody>
      </p:sp>
      <p:sp>
        <p:nvSpPr>
          <p:cNvPr id="92" name="Text Box 20511"/>
          <p:cNvSpPr txBox="1">
            <a:spLocks noChangeArrowheads="1"/>
          </p:cNvSpPr>
          <p:nvPr/>
        </p:nvSpPr>
        <p:spPr bwMode="auto">
          <a:xfrm>
            <a:off x="6813531" y="5312225"/>
            <a:ext cx="7921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93" name="Straight Connector 92"/>
          <p:cNvSpPr>
            <a:spLocks noChangeShapeType="1"/>
          </p:cNvSpPr>
          <p:nvPr/>
        </p:nvSpPr>
        <p:spPr bwMode="auto">
          <a:xfrm>
            <a:off x="6218955" y="3710154"/>
            <a:ext cx="693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vi-VN" sz="32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Straight Connector 93"/>
          <p:cNvSpPr>
            <a:spLocks noChangeShapeType="1"/>
          </p:cNvSpPr>
          <p:nvPr/>
        </p:nvSpPr>
        <p:spPr bwMode="auto">
          <a:xfrm flipV="1">
            <a:off x="6269011" y="4574212"/>
            <a:ext cx="70576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vi-VN" sz="32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Straight Connector 94"/>
          <p:cNvSpPr>
            <a:spLocks noChangeShapeType="1"/>
          </p:cNvSpPr>
          <p:nvPr/>
        </p:nvSpPr>
        <p:spPr bwMode="auto">
          <a:xfrm>
            <a:off x="6230986" y="5367362"/>
            <a:ext cx="1089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vi-VN" sz="32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Text Box 20515"/>
          <p:cNvSpPr txBox="1">
            <a:spLocks noChangeArrowheads="1"/>
          </p:cNvSpPr>
          <p:nvPr/>
        </p:nvSpPr>
        <p:spPr bwMode="auto">
          <a:xfrm>
            <a:off x="9202786" y="2604657"/>
            <a:ext cx="2378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9276    39</a:t>
            </a:r>
          </a:p>
        </p:txBody>
      </p:sp>
      <p:grpSp>
        <p:nvGrpSpPr>
          <p:cNvPr id="97" name="Group 96"/>
          <p:cNvGrpSpPr/>
          <p:nvPr/>
        </p:nvGrpSpPr>
        <p:grpSpPr bwMode="auto">
          <a:xfrm>
            <a:off x="10320430" y="2627806"/>
            <a:ext cx="1189037" cy="1143000"/>
            <a:chOff x="2112" y="1488"/>
            <a:chExt cx="576" cy="720"/>
          </a:xfrm>
        </p:grpSpPr>
        <p:sp>
          <p:nvSpPr>
            <p:cNvPr id="98" name="Straight Connector 20517"/>
            <p:cNvSpPr>
              <a:spLocks noChangeShapeType="1"/>
            </p:cNvSpPr>
            <p:nvPr/>
          </p:nvSpPr>
          <p:spPr bwMode="auto">
            <a:xfrm>
              <a:off x="2112" y="1488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vi-VN" sz="32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Straight Connector 20518"/>
            <p:cNvSpPr>
              <a:spLocks noChangeShapeType="1"/>
            </p:cNvSpPr>
            <p:nvPr/>
          </p:nvSpPr>
          <p:spPr bwMode="auto">
            <a:xfrm>
              <a:off x="2112" y="1776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vi-VN" sz="32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0" name="Text Box 20519"/>
          <p:cNvSpPr txBox="1">
            <a:spLocks noChangeArrowheads="1"/>
          </p:cNvSpPr>
          <p:nvPr/>
        </p:nvSpPr>
        <p:spPr bwMode="auto">
          <a:xfrm>
            <a:off x="9202786" y="3183335"/>
            <a:ext cx="2378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78        237</a:t>
            </a:r>
          </a:p>
        </p:txBody>
      </p:sp>
      <p:sp>
        <p:nvSpPr>
          <p:cNvPr id="101" name="Text Box 20520"/>
          <p:cNvSpPr txBox="1">
            <a:spLocks noChangeArrowheads="1"/>
          </p:cNvSpPr>
          <p:nvPr/>
        </p:nvSpPr>
        <p:spPr bwMode="auto">
          <a:xfrm>
            <a:off x="9202786" y="3542206"/>
            <a:ext cx="2378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147</a:t>
            </a:r>
          </a:p>
        </p:txBody>
      </p:sp>
      <p:sp>
        <p:nvSpPr>
          <p:cNvPr id="102" name="Text Box 20521"/>
          <p:cNvSpPr txBox="1">
            <a:spLocks noChangeArrowheads="1"/>
          </p:cNvSpPr>
          <p:nvPr/>
        </p:nvSpPr>
        <p:spPr bwMode="auto">
          <a:xfrm>
            <a:off x="9266863" y="3923206"/>
            <a:ext cx="2378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117</a:t>
            </a:r>
            <a:r>
              <a:rPr lang="vi-VN" altLang="vi-V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Text Box 20522"/>
          <p:cNvSpPr txBox="1">
            <a:spLocks noChangeArrowheads="1"/>
          </p:cNvSpPr>
          <p:nvPr/>
        </p:nvSpPr>
        <p:spPr bwMode="auto">
          <a:xfrm>
            <a:off x="9462293" y="4318443"/>
            <a:ext cx="2378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306</a:t>
            </a:r>
          </a:p>
        </p:txBody>
      </p:sp>
      <p:sp>
        <p:nvSpPr>
          <p:cNvPr id="104" name="Text Box 20523"/>
          <p:cNvSpPr txBox="1">
            <a:spLocks noChangeArrowheads="1"/>
          </p:cNvSpPr>
          <p:nvPr/>
        </p:nvSpPr>
        <p:spPr bwMode="auto">
          <a:xfrm>
            <a:off x="9482708" y="4713680"/>
            <a:ext cx="9906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273</a:t>
            </a:r>
          </a:p>
        </p:txBody>
      </p:sp>
      <p:sp>
        <p:nvSpPr>
          <p:cNvPr id="105" name="Text Box 20524"/>
          <p:cNvSpPr txBox="1">
            <a:spLocks noChangeArrowheads="1"/>
          </p:cNvSpPr>
          <p:nvPr/>
        </p:nvSpPr>
        <p:spPr bwMode="auto">
          <a:xfrm>
            <a:off x="9690573" y="5142406"/>
            <a:ext cx="7921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</a:p>
        </p:txBody>
      </p:sp>
      <p:sp>
        <p:nvSpPr>
          <p:cNvPr id="106" name="Straight Connector 105"/>
          <p:cNvSpPr>
            <a:spLocks noChangeShapeType="1"/>
          </p:cNvSpPr>
          <p:nvPr/>
        </p:nvSpPr>
        <p:spPr bwMode="auto">
          <a:xfrm>
            <a:off x="9052158" y="3639900"/>
            <a:ext cx="1089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vi-VN" sz="32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Straight Connector 106"/>
          <p:cNvSpPr>
            <a:spLocks noChangeShapeType="1"/>
          </p:cNvSpPr>
          <p:nvPr/>
        </p:nvSpPr>
        <p:spPr bwMode="auto">
          <a:xfrm>
            <a:off x="9301211" y="4395840"/>
            <a:ext cx="1090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vi-VN" sz="32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Straight Connector 107"/>
          <p:cNvSpPr>
            <a:spLocks noChangeShapeType="1"/>
          </p:cNvSpPr>
          <p:nvPr/>
        </p:nvSpPr>
        <p:spPr bwMode="auto">
          <a:xfrm>
            <a:off x="9408208" y="5206726"/>
            <a:ext cx="10906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vi-VN" sz="32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 Box 20524"/>
          <p:cNvSpPr txBox="1">
            <a:spLocks noChangeArrowheads="1"/>
          </p:cNvSpPr>
          <p:nvPr/>
        </p:nvSpPr>
        <p:spPr bwMode="auto">
          <a:xfrm>
            <a:off x="1079249" y="3678069"/>
            <a:ext cx="11697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vi-VN" altLang="vi-V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574</a:t>
            </a:r>
            <a:endParaRPr lang="en-US" altLang="vi-VN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 Box 20524"/>
          <p:cNvSpPr txBox="1">
            <a:spLocks noChangeArrowheads="1"/>
          </p:cNvSpPr>
          <p:nvPr/>
        </p:nvSpPr>
        <p:spPr bwMode="auto">
          <a:xfrm>
            <a:off x="1065397" y="4103601"/>
            <a:ext cx="11697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vi-VN" altLang="vi-V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574</a:t>
            </a:r>
            <a:endParaRPr lang="en-US" altLang="vi-VN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 Box 20524"/>
          <p:cNvSpPr txBox="1">
            <a:spLocks noChangeArrowheads="1"/>
          </p:cNvSpPr>
          <p:nvPr/>
        </p:nvSpPr>
        <p:spPr bwMode="auto">
          <a:xfrm>
            <a:off x="1492502" y="4636320"/>
            <a:ext cx="5031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vi-VN" altLang="vi-V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vi-VN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 Box 20524"/>
          <p:cNvSpPr txBox="1">
            <a:spLocks noChangeArrowheads="1"/>
          </p:cNvSpPr>
          <p:nvPr/>
        </p:nvSpPr>
        <p:spPr bwMode="auto">
          <a:xfrm>
            <a:off x="3814243" y="3769771"/>
            <a:ext cx="11697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vi-VN" altLang="vi-V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  <a:endParaRPr lang="en-US" altLang="vi-VN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 Box 20524"/>
          <p:cNvSpPr txBox="1">
            <a:spLocks noChangeArrowheads="1"/>
          </p:cNvSpPr>
          <p:nvPr/>
        </p:nvSpPr>
        <p:spPr bwMode="auto">
          <a:xfrm>
            <a:off x="3832406" y="4175596"/>
            <a:ext cx="11697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vi-VN" altLang="vi-V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en-US" altLang="vi-VN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 Box 20524"/>
          <p:cNvSpPr txBox="1">
            <a:spLocks noChangeArrowheads="1"/>
          </p:cNvSpPr>
          <p:nvPr/>
        </p:nvSpPr>
        <p:spPr bwMode="auto">
          <a:xfrm>
            <a:off x="4028179" y="4638372"/>
            <a:ext cx="5031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vi-VN" altLang="vi-V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vi-VN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9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39" presetClass="entr" presetSubtype="0" ac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4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71" grpId="0"/>
      <p:bldP spid="74" grpId="0"/>
      <p:bldP spid="75" grpId="0"/>
      <p:bldP spid="81" grpId="0"/>
      <p:bldP spid="85" grpId="0"/>
      <p:bldP spid="86" grpId="0"/>
      <p:bldP spid="87" grpId="0"/>
      <p:bldP spid="89" grpId="0"/>
      <p:bldP spid="90" grpId="0"/>
      <p:bldP spid="91" grpId="0"/>
      <p:bldP spid="92" grpId="0"/>
      <p:bldP spid="96" grpId="0"/>
      <p:bldP spid="100" grpId="0"/>
      <p:bldP spid="101" grpId="0"/>
      <p:bldP spid="102" grpId="0"/>
      <p:bldP spid="103" grpId="0"/>
      <p:bldP spid="104" grpId="0"/>
      <p:bldP spid="105" grpId="0"/>
      <p:bldP spid="51" grpId="0"/>
      <p:bldP spid="52" grpId="0"/>
      <p:bldP spid="53" grpId="0"/>
      <p:bldP spid="57" grpId="0"/>
      <p:bldP spid="58" grpId="0"/>
      <p:bldP spid="5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98025" y="400393"/>
            <a:ext cx="10995949" cy="6329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HP001 4 hàng" panose="020B06030503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347" t="8777" r="32082" b="13079"/>
          <a:stretch>
            <a:fillRect/>
          </a:stretch>
        </p:blipFill>
        <p:spPr>
          <a:xfrm>
            <a:off x="205954" y="2626561"/>
            <a:ext cx="2942195" cy="41031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88720" y="715537"/>
            <a:ext cx="100845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ta </a:t>
            </a:r>
            <a:r>
              <a:rPr lang="vi-VN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đóng gói 3500 bút chì theo từng tá (mỗi tá có 12 cái). Hỏi đóng được nhiều nhất bao nhiêu tá bút chì và còn thừa mấy bút chì?</a:t>
            </a:r>
            <a:endParaRPr lang="en-US" sz="2800" b="1" dirty="0">
              <a:solidFill>
                <a:srgbClr val="0000FF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 txBox="1">
            <a:spLocks noChangeArrowheads="1"/>
          </p:cNvSpPr>
          <p:nvPr/>
        </p:nvSpPr>
        <p:spPr>
          <a:xfrm>
            <a:off x="2718104" y="1900506"/>
            <a:ext cx="6024156" cy="16764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800" b="1" u="sng" dirty="0" err="1">
                <a:solidFill>
                  <a:srgbClr val="66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Tóm</a:t>
            </a:r>
            <a:r>
              <a:rPr lang="en-US" sz="2800" b="1" u="sng" dirty="0">
                <a:solidFill>
                  <a:srgbClr val="66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66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tắt</a:t>
            </a:r>
            <a:endParaRPr lang="en-US" sz="2800" b="1" u="sng" dirty="0">
              <a:solidFill>
                <a:srgbClr val="6600CC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vi-VN" sz="2800" b="1" dirty="0">
                <a:solidFill>
                  <a:srgbClr val="66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1</a:t>
            </a:r>
            <a:r>
              <a:rPr lang="en-US" sz="2800" b="1" dirty="0">
                <a:solidFill>
                  <a:srgbClr val="66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rgbClr val="66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cái bút chì: 1 tá</a:t>
            </a:r>
            <a:endParaRPr lang="en-US" sz="2800" b="1" dirty="0">
              <a:solidFill>
                <a:srgbClr val="6600CC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vi-VN" sz="2800" b="1" dirty="0">
                <a:solidFill>
                  <a:srgbClr val="66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3500 cái bút chì  </a:t>
            </a:r>
            <a:r>
              <a:rPr lang="en-US" sz="2800" b="1" dirty="0">
                <a:solidFill>
                  <a:srgbClr val="66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 ...</a:t>
            </a:r>
            <a:r>
              <a:rPr lang="vi-VN" sz="2800" b="1" dirty="0">
                <a:solidFill>
                  <a:srgbClr val="66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tá; thừa ... cái?  </a:t>
            </a:r>
            <a:endParaRPr lang="en-US" sz="2800" b="1" dirty="0">
              <a:solidFill>
                <a:srgbClr val="6600CC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800" b="1" dirty="0">
              <a:solidFill>
                <a:srgbClr val="6600CC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52184" y="559350"/>
            <a:ext cx="10536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latin typeface="HP001 4 hàng" panose="020B06030503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40480" y="3599022"/>
            <a:ext cx="675349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b="1" u="sng" dirty="0" err="1">
                <a:solidFill>
                  <a:srgbClr val="00B050"/>
                </a:solidFill>
                <a:latin typeface="HP001 4 hàng" panose="020B0603050302020204" pitchFamily="34" charset="0"/>
              </a:rPr>
              <a:t>Bài</a:t>
            </a:r>
            <a:r>
              <a:rPr lang="en-US" sz="2800" b="1" u="sng" dirty="0">
                <a:solidFill>
                  <a:srgbClr val="00B05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u="sng" dirty="0" err="1">
                <a:solidFill>
                  <a:srgbClr val="00B050"/>
                </a:solidFill>
                <a:latin typeface="HP001 4 hàng" panose="020B0603050302020204" pitchFamily="34" charset="0"/>
              </a:rPr>
              <a:t>giải</a:t>
            </a:r>
            <a:endParaRPr lang="en-US" sz="2800" b="1" u="sng" dirty="0">
              <a:solidFill>
                <a:srgbClr val="00B050"/>
              </a:solidFill>
              <a:latin typeface="HP001 4 hàng" panose="020B0603050302020204" pitchFamily="34" charset="0"/>
            </a:endParaRPr>
          </a:p>
          <a:p>
            <a:pPr algn="ctr" eaLnBrk="0" hangingPunct="0"/>
            <a:r>
              <a:rPr lang="vi-VN" sz="2800" b="1" dirty="0">
                <a:solidFill>
                  <a:srgbClr val="00B050"/>
                </a:solidFill>
                <a:latin typeface="HP001 4 hàng" panose="020B0603050302020204" pitchFamily="34" charset="0"/>
              </a:rPr>
              <a:t>Thực hiện phép tính: </a:t>
            </a:r>
            <a:endParaRPr lang="en-US" sz="2800" b="1" dirty="0">
              <a:solidFill>
                <a:srgbClr val="00B050"/>
              </a:solidFill>
              <a:latin typeface="HP001 4 hàng" panose="020B0603050302020204" pitchFamily="34" charset="0"/>
            </a:endParaRPr>
          </a:p>
          <a:p>
            <a:pPr algn="ctr" eaLnBrk="0" hangingPunct="0"/>
            <a:r>
              <a:rPr lang="vi-VN" sz="2800" b="1" dirty="0">
                <a:solidFill>
                  <a:srgbClr val="00B050"/>
                </a:solidFill>
                <a:latin typeface="HP001 4 hàng" panose="020B0603050302020204" pitchFamily="34" charset="0"/>
              </a:rPr>
              <a:t>3500 : 12 = 291 (dư 8)</a:t>
            </a:r>
            <a:endParaRPr lang="en-US" sz="2800" b="1" dirty="0">
              <a:solidFill>
                <a:srgbClr val="00B050"/>
              </a:solidFill>
              <a:latin typeface="HP001 4 hàng" panose="020B0603050302020204" pitchFamily="34" charset="0"/>
            </a:endParaRPr>
          </a:p>
          <a:p>
            <a:pPr algn="just">
              <a:buFontTx/>
              <a:buNone/>
            </a:pPr>
            <a:r>
              <a:rPr lang="vi-VN" altLang="en-US" sz="2800" b="1" dirty="0">
                <a:solidFill>
                  <a:srgbClr val="00B050"/>
                </a:solidFill>
                <a:latin typeface="HP001 4 hàng" panose="020B0603050302020204" pitchFamily="34" charset="0"/>
              </a:rPr>
              <a:t>Vậy có thể xếp được nhiều nhất là 291 tá và còn</a:t>
            </a:r>
            <a:r>
              <a:rPr lang="en-US" altLang="en-US" sz="2800" b="1" dirty="0">
                <a:solidFill>
                  <a:srgbClr val="00B050"/>
                </a:solidFill>
                <a:latin typeface="HP001 4 hàng" panose="020B0603050302020204" pitchFamily="34" charset="0"/>
              </a:rPr>
              <a:t> </a:t>
            </a:r>
            <a:r>
              <a:rPr lang="vi-VN" altLang="en-US" sz="2800" b="1" dirty="0">
                <a:solidFill>
                  <a:srgbClr val="00B050"/>
                </a:solidFill>
                <a:latin typeface="HP001 4 hàng" panose="020B0603050302020204" pitchFamily="34" charset="0"/>
              </a:rPr>
              <a:t>thừa 8</a:t>
            </a:r>
            <a:r>
              <a:rPr lang="en-US" altLang="en-US" sz="2800" b="1" dirty="0">
                <a:solidFill>
                  <a:srgbClr val="00B05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c</a:t>
            </a:r>
            <a:r>
              <a:rPr lang="vi-VN" altLang="en-US" sz="2800" b="1" dirty="0">
                <a:solidFill>
                  <a:srgbClr val="00B05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ái bút chì</a:t>
            </a:r>
            <a:r>
              <a:rPr lang="en-US" altLang="en-US" sz="2800" b="1" dirty="0">
                <a:solidFill>
                  <a:srgbClr val="00B05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</a:p>
          <a:p>
            <a:pPr algn="r">
              <a:buFontTx/>
              <a:buNone/>
            </a:pPr>
            <a:r>
              <a:rPr lang="en-US" altLang="en-US" sz="2800" b="1" dirty="0">
                <a:solidFill>
                  <a:srgbClr val="00B05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	</a:t>
            </a:r>
            <a:r>
              <a:rPr lang="en-US" altLang="en-US" sz="2800" b="1" dirty="0" err="1">
                <a:solidFill>
                  <a:srgbClr val="00B05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Đáp</a:t>
            </a:r>
            <a:r>
              <a:rPr lang="en-US" altLang="en-US" sz="2800" b="1" dirty="0">
                <a:solidFill>
                  <a:srgbClr val="00B05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B05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 </a:t>
            </a:r>
            <a:r>
              <a:rPr lang="vi-VN" altLang="en-US" sz="2800" b="1" dirty="0">
                <a:solidFill>
                  <a:srgbClr val="00B05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291 tá; thừa 8 cái</a:t>
            </a:r>
            <a:r>
              <a:rPr lang="en-US" sz="2800" b="1" dirty="0">
                <a:solidFill>
                  <a:srgbClr val="00B050"/>
                </a:solidFill>
                <a:latin typeface="HP001 4 hàng" panose="020B06030503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706" t="48289" r="718" b="4445"/>
          <a:stretch>
            <a:fillRect/>
          </a:stretch>
        </p:blipFill>
        <p:spPr>
          <a:xfrm>
            <a:off x="5259048" y="2661741"/>
            <a:ext cx="1780071" cy="16688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37315" y="1067349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4</a:t>
            </a:r>
            <a:r>
              <a:rPr lang="en-US" sz="36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x:</a:t>
            </a:r>
          </a:p>
        </p:txBody>
      </p:sp>
      <p:sp>
        <p:nvSpPr>
          <p:cNvPr id="13" name="Rectangle 12"/>
          <p:cNvSpPr txBox="1">
            <a:spLocks noChangeArrowheads="1"/>
          </p:cNvSpPr>
          <p:nvPr/>
        </p:nvSpPr>
        <p:spPr>
          <a:xfrm>
            <a:off x="605740" y="1779700"/>
            <a:ext cx="10100305" cy="4572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36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a) x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34 = 714 	</a:t>
            </a:r>
            <a:r>
              <a:rPr lang="vi-VN" sz="36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</a:t>
            </a:r>
            <a:r>
              <a:rPr lang="en-US" sz="36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		b</a:t>
            </a:r>
            <a:r>
              <a:rPr lang="vi-VN" sz="36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)</a:t>
            </a:r>
            <a:r>
              <a:rPr lang="en-US" sz="36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846 : x = 18</a:t>
            </a:r>
          </a:p>
          <a:p>
            <a:pPr marL="342900" indent="-342900">
              <a:spcBef>
                <a:spcPct val="20000"/>
              </a:spcBef>
            </a:pPr>
            <a:r>
              <a:rPr lang="en-US" sz="36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Rectangle 12"/>
          <p:cNvSpPr txBox="1">
            <a:spLocks noChangeArrowheads="1"/>
          </p:cNvSpPr>
          <p:nvPr/>
        </p:nvSpPr>
        <p:spPr>
          <a:xfrm>
            <a:off x="70162" y="2420980"/>
            <a:ext cx="5925688" cy="4572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3600" b="1" dirty="0">
                <a:solidFill>
                  <a:srgbClr val="00B05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		      x </a:t>
            </a:r>
            <a:r>
              <a:rPr lang="vi-VN" sz="3600" b="1" dirty="0">
                <a:solidFill>
                  <a:srgbClr val="00B05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</a:t>
            </a:r>
            <a:r>
              <a:rPr lang="en-US" sz="3600" b="1" dirty="0">
                <a:solidFill>
                  <a:srgbClr val="00B05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= 714 : 34			</a:t>
            </a:r>
          </a:p>
        </p:txBody>
      </p:sp>
      <p:sp>
        <p:nvSpPr>
          <p:cNvPr id="15" name="Rectangle 12"/>
          <p:cNvSpPr txBox="1">
            <a:spLocks noChangeArrowheads="1"/>
          </p:cNvSpPr>
          <p:nvPr/>
        </p:nvSpPr>
        <p:spPr>
          <a:xfrm>
            <a:off x="70161" y="3106499"/>
            <a:ext cx="6307403" cy="4572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3600" b="1" dirty="0">
                <a:solidFill>
                  <a:srgbClr val="00B05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		      x </a:t>
            </a:r>
            <a:r>
              <a:rPr lang="vi-VN" sz="3600" b="1" dirty="0">
                <a:solidFill>
                  <a:srgbClr val="00B05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</a:t>
            </a:r>
            <a:r>
              <a:rPr lang="en-US" sz="3600" b="1" dirty="0">
                <a:solidFill>
                  <a:srgbClr val="00B05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= 21			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196945" y="2460168"/>
            <a:ext cx="32287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x =  846 : 18</a:t>
            </a:r>
            <a:endParaRPr lang="en-US" sz="3600" dirty="0">
              <a:solidFill>
                <a:srgbClr val="00B050"/>
              </a:solidFill>
              <a:latin typeface="HP001 4 hàng" panose="020B06030503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275157" y="3149298"/>
            <a:ext cx="20505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x =  47</a:t>
            </a:r>
            <a:endParaRPr lang="en-US" sz="3600" dirty="0">
              <a:solidFill>
                <a:srgbClr val="00B050"/>
              </a:solidFill>
              <a:latin typeface="HP001 4 hàng" panose="020B0603050302020204" pitchFamily="34" charset="0"/>
            </a:endParaRPr>
          </a:p>
        </p:txBody>
      </p:sp>
      <p:sp>
        <p:nvSpPr>
          <p:cNvPr id="18" name="Text Box 22534"/>
          <p:cNvSpPr txBox="1">
            <a:spLocks noChangeArrowheads="1"/>
          </p:cNvSpPr>
          <p:nvPr/>
        </p:nvSpPr>
        <p:spPr bwMode="auto">
          <a:xfrm>
            <a:off x="1217730" y="3936211"/>
            <a:ext cx="101044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defRPr/>
            </a:pPr>
            <a:r>
              <a:rPr lang="vi-VN" sz="3600" b="1" dirty="0">
                <a:ln w="0"/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c) </a:t>
            </a:r>
            <a:r>
              <a:rPr lang="en-US" sz="3600" b="1" dirty="0">
                <a:ln w="0"/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75 </a:t>
            </a:r>
            <a:r>
              <a:rPr lang="vi-VN" sz="3600" b="1" dirty="0">
                <a:ln w="0"/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x</a:t>
            </a:r>
            <a:r>
              <a:rPr lang="en-US" sz="3600" b="1" dirty="0">
                <a:ln w="0"/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ln w="0"/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</a:t>
            </a:r>
            <a:r>
              <a:rPr lang="en-US" sz="3600" b="1" dirty="0">
                <a:ln w="0"/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= 1800         </a:t>
            </a:r>
            <a:r>
              <a:rPr lang="vi-VN" sz="3600" b="1" dirty="0">
                <a:ln w="0"/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</a:t>
            </a:r>
            <a:r>
              <a:rPr lang="en-US" sz="3600" b="1" dirty="0">
                <a:ln w="0"/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) 1855 : </a:t>
            </a:r>
            <a:r>
              <a:rPr lang="vi-VN" sz="3600" b="1" dirty="0">
                <a:ln w="0"/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</a:t>
            </a:r>
            <a:r>
              <a:rPr lang="en-US" sz="3600" b="1" dirty="0">
                <a:ln w="0"/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= 35</a:t>
            </a:r>
          </a:p>
        </p:txBody>
      </p:sp>
      <p:sp>
        <p:nvSpPr>
          <p:cNvPr id="19" name="Text Box 22536"/>
          <p:cNvSpPr txBox="1">
            <a:spLocks noChangeArrowheads="1"/>
          </p:cNvSpPr>
          <p:nvPr/>
        </p:nvSpPr>
        <p:spPr bwMode="auto">
          <a:xfrm>
            <a:off x="2505985" y="4763383"/>
            <a:ext cx="37639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sz="3600" b="1" dirty="0">
                <a:ln w="0"/>
                <a:solidFill>
                  <a:srgbClr val="00B05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n w="0"/>
                <a:solidFill>
                  <a:srgbClr val="00B05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</a:t>
            </a:r>
            <a:r>
              <a:rPr lang="en-US" sz="3600" b="1" dirty="0">
                <a:ln w="0"/>
                <a:solidFill>
                  <a:srgbClr val="00B05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= 1800 : 75    </a:t>
            </a:r>
          </a:p>
        </p:txBody>
      </p:sp>
      <p:sp>
        <p:nvSpPr>
          <p:cNvPr id="20" name="Text Box 22537"/>
          <p:cNvSpPr txBox="1">
            <a:spLocks noChangeArrowheads="1"/>
          </p:cNvSpPr>
          <p:nvPr/>
        </p:nvSpPr>
        <p:spPr bwMode="auto">
          <a:xfrm>
            <a:off x="2505984" y="5448136"/>
            <a:ext cx="37639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sz="3600" b="1" dirty="0">
                <a:ln w="0"/>
                <a:solidFill>
                  <a:srgbClr val="00B05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n w="0"/>
                <a:solidFill>
                  <a:srgbClr val="00B05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</a:t>
            </a:r>
            <a:r>
              <a:rPr lang="en-US" sz="3600" b="1" dirty="0">
                <a:ln w="0"/>
                <a:solidFill>
                  <a:srgbClr val="00B05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= 24</a:t>
            </a:r>
          </a:p>
        </p:txBody>
      </p:sp>
      <p:sp>
        <p:nvSpPr>
          <p:cNvPr id="21" name="Text Box 22539"/>
          <p:cNvSpPr txBox="1">
            <a:spLocks noChangeArrowheads="1"/>
          </p:cNvSpPr>
          <p:nvPr/>
        </p:nvSpPr>
        <p:spPr bwMode="auto">
          <a:xfrm>
            <a:off x="8196945" y="4707033"/>
            <a:ext cx="37639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sz="3600" b="1" dirty="0">
                <a:ln w="0"/>
                <a:solidFill>
                  <a:srgbClr val="00B05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n w="0"/>
                <a:solidFill>
                  <a:srgbClr val="00B05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</a:t>
            </a:r>
            <a:r>
              <a:rPr lang="en-US" sz="3600" b="1" dirty="0">
                <a:ln w="0"/>
                <a:solidFill>
                  <a:srgbClr val="00B05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= 1855 : 35</a:t>
            </a:r>
          </a:p>
        </p:txBody>
      </p:sp>
      <p:sp>
        <p:nvSpPr>
          <p:cNvPr id="22" name="Text Box 22540"/>
          <p:cNvSpPr txBox="1">
            <a:spLocks noChangeArrowheads="1"/>
          </p:cNvSpPr>
          <p:nvPr/>
        </p:nvSpPr>
        <p:spPr bwMode="auto">
          <a:xfrm>
            <a:off x="8275157" y="5448135"/>
            <a:ext cx="37639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sz="3600" b="1" dirty="0">
                <a:ln w="0"/>
                <a:solidFill>
                  <a:srgbClr val="00B05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n w="0"/>
                <a:solidFill>
                  <a:srgbClr val="00B05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</a:t>
            </a:r>
            <a:r>
              <a:rPr lang="en-US" sz="3600" b="1" dirty="0">
                <a:ln w="0"/>
                <a:solidFill>
                  <a:srgbClr val="00B05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= 53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992" t="-937" r="50159" b="17087"/>
          <a:stretch>
            <a:fillRect/>
          </a:stretch>
        </p:blipFill>
        <p:spPr>
          <a:xfrm>
            <a:off x="5227021" y="1274330"/>
            <a:ext cx="6374670" cy="508499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636" y="681942"/>
            <a:ext cx="5960962" cy="596096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253" b="27899"/>
          <a:stretch>
            <a:fillRect/>
          </a:stretch>
        </p:blipFill>
        <p:spPr>
          <a:xfrm>
            <a:off x="6377650" y="535479"/>
            <a:ext cx="5455534" cy="274705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27021" y="3391042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9600" b="1" dirty="0">
                <a:solidFill>
                  <a:srgbClr val="59503C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DẶN DÒ</a:t>
            </a:r>
            <a:endParaRPr lang="en-US" sz="9600" b="1" dirty="0">
              <a:solidFill>
                <a:srgbClr val="59503C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rgbClr val="FFD79C"/>
            </a:solidFill>
          </a:ln>
        </p:spPr>
      </p:pic>
      <p:sp>
        <p:nvSpPr>
          <p:cNvPr id="4" name="文本框 3"/>
          <p:cNvSpPr txBox="1"/>
          <p:nvPr/>
        </p:nvSpPr>
        <p:spPr>
          <a:xfrm>
            <a:off x="2544574" y="3218941"/>
            <a:ext cx="66180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solidFill>
                  <a:srgbClr val="D27C15"/>
                </a:solidFill>
                <a:latin typeface="Times New Roman" panose="02020603050405020304" pitchFamily="18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CHÚC CÁC CON HỌC TỐT</a:t>
            </a:r>
            <a:endParaRPr lang="zh-CN" altLang="en-US" sz="6600" b="1" dirty="0">
              <a:solidFill>
                <a:srgbClr val="D27C15"/>
              </a:solidFill>
              <a:latin typeface="Times New Roman" panose="02020603050405020304" pitchFamily="18" charset="0"/>
              <a:ea typeface="字魂17号-萌趣果冻体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4800" y="1408067"/>
            <a:ext cx="4187822" cy="40418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5" y="0"/>
            <a:ext cx="12258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Content Placeholder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8699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517648" y="380923"/>
            <a:ext cx="71749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alt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alt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alt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alt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3000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48000"/>
            <a:ext cx="2960688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Admin\Desktop\mat-vui-icon.png.crdownload"/>
          <p:cNvPicPr>
            <a:picLocks noChangeAspect="1" noChangeArrowheads="1"/>
          </p:cNvPicPr>
          <p:nvPr/>
        </p:nvPicPr>
        <p:blipFill>
          <a:blip r:embed="rId5" cstate="print"/>
          <a:srcRect b="18304"/>
          <a:stretch>
            <a:fillRect/>
          </a:stretch>
        </p:blipFill>
        <p:spPr bwMode="auto">
          <a:xfrm>
            <a:off x="4956048" y="3051048"/>
            <a:ext cx="2633663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15450" y="3008376"/>
            <a:ext cx="28765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341376" y="5413248"/>
            <a:ext cx="355600" cy="322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en-US" sz="1500">
              <a:latin typeface="Trebuchet MS" pitchFamily="34" charset="0"/>
            </a:endParaRP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4809744" y="5455920"/>
            <a:ext cx="355600" cy="322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en-US" sz="1500">
              <a:latin typeface="Trebuchet MS" pitchFamily="34" charset="0"/>
            </a:endParaRP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8930640" y="5370576"/>
            <a:ext cx="355600" cy="322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en-US" sz="1500">
              <a:latin typeface="Trebuchet MS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83207" y="5365742"/>
            <a:ext cx="193995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628650" algn="l"/>
              </a:tabLst>
            </a:pPr>
            <a:r>
              <a:rPr lang="en-US" altLang="en-US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alt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alt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alt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90193" y="5420606"/>
            <a:ext cx="143340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628650" algn="l"/>
              </a:tabLst>
            </a:pPr>
            <a:r>
              <a:rPr lang="en-US" altLang="en-US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ài</a:t>
            </a:r>
            <a:r>
              <a:rPr lang="en-US" alt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alt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456850" y="5310878"/>
            <a:ext cx="220284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628650" algn="l"/>
              </a:tabLst>
            </a:pPr>
            <a:r>
              <a:rPr lang="en-US" altLang="en-US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alt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alt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alt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5" y="0"/>
            <a:ext cx="12258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Content Placeholder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04900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066288" y="289483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ỦY BAN NHÂN DÂN QUẬN 3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TRƯỜNG TIỂU HỌC NGUYỄN THI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895344" y="1298448"/>
            <a:ext cx="4407408" cy="365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614167" y="2293358"/>
            <a:ext cx="6158994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XIN CHÂN THÀNH CÁM ƠN</a:t>
            </a:r>
            <a:endParaRPr lang="en-US" sz="35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38110" y="4323326"/>
            <a:ext cx="8672439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5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Thùy</a:t>
            </a:r>
            <a:r>
              <a:rPr lang="en-US" sz="3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5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27376" y="5684443"/>
            <a:ext cx="609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website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https://thnguyenthiq3.hcm.edu.vn</a:t>
            </a:r>
            <a:endParaRPr lang="en-US" sz="25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992" t="-937" r="50159" b="17087"/>
          <a:stretch>
            <a:fillRect/>
          </a:stretch>
        </p:blipFill>
        <p:spPr>
          <a:xfrm>
            <a:off x="5227021" y="1274330"/>
            <a:ext cx="6374670" cy="508499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636" y="681942"/>
            <a:ext cx="5960962" cy="596096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253" b="27899"/>
          <a:stretch>
            <a:fillRect/>
          </a:stretch>
        </p:blipFill>
        <p:spPr>
          <a:xfrm>
            <a:off x="6377650" y="535479"/>
            <a:ext cx="5455534" cy="274705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440977" y="2782903"/>
            <a:ext cx="60960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KHỞI </a:t>
            </a:r>
          </a:p>
          <a:p>
            <a:pPr algn="ctr"/>
            <a:r>
              <a:rPr lang="en-US" sz="8800" b="1" dirty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ĐỘNG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98025" y="482050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065" b="22198"/>
          <a:stretch>
            <a:fillRect/>
          </a:stretch>
        </p:blipFill>
        <p:spPr>
          <a:xfrm>
            <a:off x="-115063" y="-428018"/>
            <a:ext cx="9491744" cy="66342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60" t="68667" r="60506"/>
          <a:stretch>
            <a:fillRect/>
          </a:stretch>
        </p:blipFill>
        <p:spPr>
          <a:xfrm>
            <a:off x="7375850" y="3316224"/>
            <a:ext cx="4641911" cy="33252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25039" y="1755047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68580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án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đúng</a:t>
            </a:r>
            <a:r>
              <a:rPr lang="vi-VN" sz="36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</a:t>
            </a:r>
          </a:p>
          <a:p>
            <a:pPr algn="ctr" defTabSz="68580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36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5400 : 600 = </a:t>
            </a:r>
          </a:p>
          <a:p>
            <a:pPr algn="ctr" defTabSz="68580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3600" b="1" dirty="0">
                <a:solidFill>
                  <a:srgbClr val="00B05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A. 900</a:t>
            </a:r>
            <a:r>
              <a:rPr lang="vi-VN" sz="3600" b="1" dirty="0">
                <a:solidFill>
                  <a:srgbClr val="00B05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		</a:t>
            </a:r>
            <a:r>
              <a:rPr lang="en-US" sz="3600" b="1" dirty="0">
                <a:solidFill>
                  <a:srgbClr val="00B05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B. 90</a:t>
            </a:r>
            <a:r>
              <a:rPr lang="vi-VN" sz="3600" b="1" dirty="0">
                <a:solidFill>
                  <a:srgbClr val="00B05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		</a:t>
            </a:r>
            <a:r>
              <a:rPr lang="en-US" sz="3600" b="1" dirty="0">
                <a:solidFill>
                  <a:srgbClr val="00B05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C. 9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4416105" y="3462531"/>
            <a:ext cx="953563" cy="6814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1350">
              <a:solidFill>
                <a:srgbClr val="002060"/>
              </a:solidFill>
              <a:latin typeface="DFGothic-EB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98025" y="482050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065" b="22198"/>
          <a:stretch>
            <a:fillRect/>
          </a:stretch>
        </p:blipFill>
        <p:spPr>
          <a:xfrm>
            <a:off x="-115063" y="-428018"/>
            <a:ext cx="9491744" cy="66342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60" t="68667" r="60506"/>
          <a:stretch>
            <a:fillRect/>
          </a:stretch>
        </p:blipFill>
        <p:spPr>
          <a:xfrm>
            <a:off x="7375850" y="3316224"/>
            <a:ext cx="4641911" cy="33252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70043" y="1755047"/>
            <a:ext cx="723737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án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đúng</a:t>
            </a:r>
            <a:r>
              <a:rPr lang="vi-VN" sz="36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</a:t>
            </a:r>
          </a:p>
          <a:p>
            <a:pPr algn="ctr" defTabSz="685800">
              <a:lnSpc>
                <a:spcPct val="150000"/>
              </a:lnSpc>
              <a:spcBef>
                <a:spcPct val="0"/>
              </a:spcBef>
              <a:buNone/>
            </a:pPr>
            <a:r>
              <a:rPr lang="vi-VN" sz="36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960</a:t>
            </a:r>
            <a:r>
              <a:rPr lang="en-US" sz="36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00 : </a:t>
            </a:r>
            <a:r>
              <a:rPr lang="vi-VN" sz="36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30</a:t>
            </a:r>
            <a:r>
              <a:rPr lang="en-US" sz="36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00 = </a:t>
            </a:r>
          </a:p>
          <a:p>
            <a:pPr algn="ctr" defTabSz="68580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3600" b="1" dirty="0">
                <a:solidFill>
                  <a:srgbClr val="00B05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A. </a:t>
            </a:r>
            <a:r>
              <a:rPr lang="vi-VN" sz="3600" b="1" dirty="0">
                <a:solidFill>
                  <a:srgbClr val="00B05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32		</a:t>
            </a:r>
            <a:r>
              <a:rPr lang="en-US" sz="3600" b="1" dirty="0">
                <a:solidFill>
                  <a:srgbClr val="00B05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B. </a:t>
            </a:r>
            <a:r>
              <a:rPr lang="vi-VN" sz="3600" b="1" dirty="0">
                <a:solidFill>
                  <a:srgbClr val="00B05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320		</a:t>
            </a:r>
            <a:r>
              <a:rPr lang="en-US" sz="3600" b="1" dirty="0">
                <a:solidFill>
                  <a:srgbClr val="00B05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C. </a:t>
            </a:r>
            <a:r>
              <a:rPr lang="vi-VN" sz="3600" b="1" dirty="0">
                <a:solidFill>
                  <a:srgbClr val="00B05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3200</a:t>
            </a:r>
            <a:endParaRPr lang="en-US" sz="3600" b="1" dirty="0">
              <a:solidFill>
                <a:srgbClr val="00B05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128409" y="3436575"/>
            <a:ext cx="953563" cy="6814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1350">
              <a:solidFill>
                <a:srgbClr val="002060"/>
              </a:solidFill>
              <a:latin typeface="DFGothic-EB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98025" y="482050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065" b="22198"/>
          <a:stretch>
            <a:fillRect/>
          </a:stretch>
        </p:blipFill>
        <p:spPr>
          <a:xfrm>
            <a:off x="-115063" y="-1303506"/>
            <a:ext cx="9491744" cy="875489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60" t="68667" r="60506"/>
          <a:stretch>
            <a:fillRect/>
          </a:stretch>
        </p:blipFill>
        <p:spPr>
          <a:xfrm>
            <a:off x="7375850" y="3316224"/>
            <a:ext cx="4641911" cy="33252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25039" y="1755047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68580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án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đúng</a:t>
            </a:r>
            <a:r>
              <a:rPr lang="vi-VN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</a:t>
            </a:r>
          </a:p>
          <a:p>
            <a:pPr algn="ctr" defTabSz="685800">
              <a:lnSpc>
                <a:spcPct val="150000"/>
              </a:lnSpc>
              <a:spcBef>
                <a:spcPct val="0"/>
              </a:spcBef>
              <a:buNone/>
            </a:pPr>
            <a:r>
              <a:rPr lang="vi-VN" sz="32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4 : </a:t>
            </a:r>
            <a:r>
              <a:rPr lang="vi-VN" sz="32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(3 x 2) </a:t>
            </a:r>
            <a:r>
              <a:rPr lang="en-US" sz="32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= </a:t>
            </a:r>
          </a:p>
          <a:p>
            <a:pPr marL="742950" indent="-742950" algn="ctr" defTabSz="685800">
              <a:lnSpc>
                <a:spcPct val="150000"/>
              </a:lnSpc>
              <a:spcBef>
                <a:spcPct val="0"/>
              </a:spcBef>
              <a:buAutoNum type="alphaUcPeriod"/>
            </a:pPr>
            <a:r>
              <a:rPr lang="vi-VN" sz="3200" b="1" dirty="0">
                <a:solidFill>
                  <a:srgbClr val="00B05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24 : 3 : 2</a:t>
            </a:r>
          </a:p>
          <a:p>
            <a:pPr marL="742950" indent="-742950" algn="ctr" defTabSz="685800">
              <a:lnSpc>
                <a:spcPct val="150000"/>
              </a:lnSpc>
              <a:spcBef>
                <a:spcPct val="0"/>
              </a:spcBef>
              <a:buAutoNum type="alphaUcPeriod"/>
            </a:pPr>
            <a:r>
              <a:rPr lang="vi-VN" sz="3200" b="1" dirty="0">
                <a:solidFill>
                  <a:srgbClr val="00B05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24 : 3 x 2</a:t>
            </a:r>
          </a:p>
          <a:p>
            <a:pPr algn="ctr" defTabSz="685800">
              <a:lnSpc>
                <a:spcPct val="150000"/>
              </a:lnSpc>
              <a:spcBef>
                <a:spcPct val="0"/>
              </a:spcBef>
            </a:pPr>
            <a:r>
              <a:rPr lang="vi-VN" sz="3200" b="1" dirty="0">
                <a:solidFill>
                  <a:srgbClr val="00B05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C. 24 x 3 : 2</a:t>
            </a:r>
            <a:endParaRPr lang="en-US" sz="3200" b="1" dirty="0">
              <a:solidFill>
                <a:srgbClr val="00B05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257374" y="3257342"/>
            <a:ext cx="953563" cy="6814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1350">
              <a:solidFill>
                <a:srgbClr val="002060"/>
              </a:solidFill>
              <a:latin typeface="DFGothic-EB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36933" y="2062823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chia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thừa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ta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chia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thừa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rồi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lấy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kết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chia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tiếp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thừa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kia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4" grpId="0" animBg="1"/>
      <p:bldP spid="1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98025" y="482050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065" b="22198"/>
          <a:stretch>
            <a:fillRect/>
          </a:stretch>
        </p:blipFill>
        <p:spPr>
          <a:xfrm>
            <a:off x="-115063" y="-428018"/>
            <a:ext cx="9491744" cy="66342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60" t="68667" r="60506"/>
          <a:stretch>
            <a:fillRect/>
          </a:stretch>
        </p:blipFill>
        <p:spPr>
          <a:xfrm>
            <a:off x="7375850" y="3316224"/>
            <a:ext cx="4641911" cy="33252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70043" y="1949597"/>
            <a:ext cx="723737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50000"/>
              </a:lnSpc>
              <a:spcBef>
                <a:spcPct val="0"/>
              </a:spcBef>
              <a:buNone/>
            </a:pPr>
            <a:r>
              <a:rPr lang="vi-VN" sz="36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Dựa vào tính chất chia một số cho một tích, thực hiện phép tính sau:</a:t>
            </a:r>
          </a:p>
          <a:p>
            <a:pPr algn="ctr" defTabSz="685800">
              <a:lnSpc>
                <a:spcPct val="150000"/>
              </a:lnSpc>
              <a:spcBef>
                <a:spcPct val="0"/>
              </a:spcBef>
              <a:buNone/>
            </a:pPr>
            <a:r>
              <a:rPr lang="vi-VN" sz="36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672 : 21</a:t>
            </a:r>
            <a:r>
              <a:rPr lang="en-US" sz="36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315182" y="2275270"/>
            <a:ext cx="5060667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672 : 21 = 672 : ( 3 x 7 )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33387" y="2888403"/>
            <a:ext cx="3238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= 672 : 3 : 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32619" y="3424768"/>
            <a:ext cx="2436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= 224 : 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68042" y="3921396"/>
            <a:ext cx="1334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= 32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2" grpId="0"/>
      <p:bldP spid="13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0764" y="438150"/>
            <a:ext cx="11860261" cy="6265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85" t="10430" r="46646" b="11190"/>
          <a:stretch>
            <a:fillRect/>
          </a:stretch>
        </p:blipFill>
        <p:spPr>
          <a:xfrm>
            <a:off x="-862965" y="1000125"/>
            <a:ext cx="12303125" cy="329289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975" t="9789" r="12468"/>
          <a:stretch>
            <a:fillRect/>
          </a:stretch>
        </p:blipFill>
        <p:spPr>
          <a:xfrm>
            <a:off x="9791700" y="3404491"/>
            <a:ext cx="2919730" cy="368782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66470" y="1813087"/>
            <a:ext cx="9551670" cy="2553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Thứ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ba</a:t>
            </a:r>
            <a:r>
              <a:rPr lang="en-US" altLang="vi-VN" sz="4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,</a:t>
            </a:r>
            <a:r>
              <a:rPr lang="en-US" sz="4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ngày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28 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tháng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1</a:t>
            </a:r>
            <a:r>
              <a:rPr lang="vi-VN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2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năm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2021</a:t>
            </a:r>
          </a:p>
          <a:p>
            <a:pPr algn="ctr"/>
            <a:r>
              <a:rPr lang="en-US" sz="4000" b="1" u="sng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Toán</a:t>
            </a:r>
            <a:endParaRPr lang="en-US" sz="4000" b="1" u="sng" dirty="0">
              <a:solidFill>
                <a:srgbClr val="FF0000"/>
              </a:solidFill>
              <a:latin typeface="HP001 4 hàng" panose="020B0603050302020204" pitchFamily="34" charset="0"/>
            </a:endParaRPr>
          </a:p>
          <a:p>
            <a:pPr algn="ctr"/>
            <a:r>
              <a:rPr lang="vi-VN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Chia </a:t>
            </a:r>
            <a:r>
              <a:rPr lang="vi-VN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cho số có hai chữ số</a:t>
            </a:r>
          </a:p>
          <a:p>
            <a:pPr algn="ctr"/>
            <a:endParaRPr lang="vi-VN" sz="4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992" t="-937" r="50159" b="17087"/>
          <a:stretch>
            <a:fillRect/>
          </a:stretch>
        </p:blipFill>
        <p:spPr>
          <a:xfrm>
            <a:off x="5227021" y="1274330"/>
            <a:ext cx="6374670" cy="508499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636" y="681942"/>
            <a:ext cx="5960962" cy="596096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253" b="27899"/>
          <a:stretch>
            <a:fillRect/>
          </a:stretch>
        </p:blipFill>
        <p:spPr>
          <a:xfrm>
            <a:off x="6377650" y="535479"/>
            <a:ext cx="5455534" cy="274705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27021" y="3330892"/>
            <a:ext cx="619990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KHÁM PHÁ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1449</Words>
  <Application>Microsoft Office PowerPoint</Application>
  <PresentationFormat>Custom</PresentationFormat>
  <Paragraphs>311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Arial</vt:lpstr>
      <vt:lpstr>Times New Roman</vt:lpstr>
      <vt:lpstr>Calibri</vt:lpstr>
      <vt:lpstr>等线</vt:lpstr>
      <vt:lpstr>HP001 4 hàng</vt:lpstr>
      <vt:lpstr>DFGothic-EB</vt:lpstr>
      <vt:lpstr>Wingdings</vt:lpstr>
      <vt:lpstr>Calibri Light</vt:lpstr>
      <vt:lpstr>SimSun</vt:lpstr>
      <vt:lpstr>字魂17号-萌趣果冻体</vt:lpstr>
      <vt:lpstr>Trebuchet MS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SONY</cp:lastModifiedBy>
  <cp:revision>217</cp:revision>
  <dcterms:created xsi:type="dcterms:W3CDTF">2019-03-29T12:25:00Z</dcterms:created>
  <dcterms:modified xsi:type="dcterms:W3CDTF">2021-12-22T07:45:43Z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E40417D9ACF248B1ACA364541A46BF70</vt:lpwstr>
  </property>
  <property fmtid="{D5CDD505-2E9C-101B-9397-08002B2CF9AE}" pid="3" name="KSOProductBuildVer">
    <vt:lpwstr>1033-11.2.0.10382</vt:lpwstr>
  </property>
</Properties>
</file>